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69" r:id="rId3"/>
    <p:sldId id="288" r:id="rId4"/>
    <p:sldId id="270" r:id="rId5"/>
    <p:sldId id="273" r:id="rId6"/>
    <p:sldId id="274" r:id="rId7"/>
    <p:sldId id="275" r:id="rId8"/>
    <p:sldId id="276" r:id="rId9"/>
    <p:sldId id="277" r:id="rId10"/>
    <p:sldId id="271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6" r:id="rId19"/>
    <p:sldId id="291" r:id="rId20"/>
    <p:sldId id="292" r:id="rId21"/>
    <p:sldId id="293" r:id="rId22"/>
    <p:sldId id="289" r:id="rId23"/>
    <p:sldId id="290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557"/>
    <a:srgbClr val="101624"/>
    <a:srgbClr val="222222"/>
    <a:srgbClr val="1D1D1D"/>
    <a:srgbClr val="121212"/>
    <a:srgbClr val="707070"/>
    <a:srgbClr val="004DFF"/>
    <a:srgbClr val="FF0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F454F-C6D6-41FC-A5D8-69CF71CFC33A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0E897-5CEA-4C3D-984D-4AB146C6DF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91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1F26-DD41-5449-9DF0-ACC3D5C6DFA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601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C85B56-E1CD-D71F-615C-8D4FF3BEA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3F1496-7339-B129-9111-FC108B9EF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0504CC-4991-9285-5B03-170E11AF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DEE067-AE4E-2E6D-77D1-4BE88B64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CBC2C3-8316-2079-D3F9-08544163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01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7A3209-3C98-05D0-A9A4-21FED749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B67A7D8-7C30-C358-FCA0-D80E860BB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936F1F-8A7A-9442-1899-D886B4012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32A1C5-2AF0-82C2-89F9-1C75948C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B9DB8A-4325-B9E7-D0D5-A36E41CA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2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02D43C8-57AC-EB83-F646-7073A77BF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8F54B82-638F-58C8-9B3D-CAE6C7AC3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DB89EE-528D-A65A-32A7-E7B9FC338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53D8A6-0AF8-D16B-25EF-8BD4FABC5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0BAB36-76D9-436F-84E2-3FF1A967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9912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76BED0-AF8A-8A70-2A5D-4985B643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673FD2-6457-4F1D-D13F-1FBB08F83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1590C0-82DF-C9A6-9DC3-14C250DA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E2E86A-5A06-17E5-5754-216F89A9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1FD1A5-9D7E-69EE-917D-7AD8E967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50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6A4830-D741-92EB-CD00-4D308E29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448EA3-9666-5D07-FBD9-156D2B7C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909A4E-0008-EB42-718E-FB822F18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DB93A1-C243-B8D3-0FBA-4CEE95080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21EF2D-322F-41B1-B528-2E597E09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00E24D-3FB9-188B-D2CD-A6115AFA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B4E313-F78C-FF50-745E-EA814E745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716138E-9A4B-970F-EC0B-1B5B506FA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D47472C-9643-FC19-0551-DF36DA66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ED382D6-97C1-B5F0-DBC5-BDF279E6D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781DE1-D651-18DD-5E8C-245A1D56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87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DA7EB2-7DD0-85C2-3005-A5C9AE28E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8E84A2-601F-986D-7D56-36C3B7CA8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DB91A6D-705F-43C3-294A-EEE419D18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1B9ECBB-A0E3-2389-7514-CFDF07450E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CEAC33B-795A-C60F-15D0-CA0E1E28A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D5E8EE9-C0FE-62B0-443C-2D9BF367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F922C3E-20DB-4AF0-F0B0-D043FBB2E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B60359F-E4E4-7AD9-5D9E-115564A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32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5156B2-E3B9-539B-9CFC-C8580C34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791F76D-2385-DC96-10EC-166EEF7C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5CF05E-A47F-ACEF-A380-A0C61537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78A9F29-656F-8368-3C23-5485272B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25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9280F34-5AE6-6402-80AE-108B6896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501FAF-054F-FA5C-CB15-9D9C2605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F866CE-F4E7-B340-33BB-FCDC9AE4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033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A352BB-0650-E38A-A472-BB8E23BB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4AB661-AA6E-DA75-5F0D-F2697D25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18AA44-38BA-07B1-93CF-EE8D1B15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74A2E2-216D-2E63-970D-DD387BF7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E1C63C-E6A1-DD27-7D52-4B9BED81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A724AE-937B-DACD-91DF-86D00FB9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30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B49A20-D9C8-4637-77D8-111793C5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DD728-1CD0-241D-B4E8-624F6B896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EAEA75C-2D7B-74E4-BBA6-0FA3081E5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BC74F29-E67D-6782-F8F5-3ECE2BD2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9C843A2-340A-FAFC-056E-BF89A58C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9B264F6-52A1-CADE-08EF-A5564F61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59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57401D1-8060-F6A8-98EA-8581E5610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2186464-9681-A813-7CCE-A002A62E6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75DC36-90DA-6EED-3A53-895B18293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A2131-01D5-4289-84C3-28767F45EFC1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C17E88-F15B-0729-3645-99E888001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EE7876-468B-916C-85BE-4C4F52D1A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FA82-F062-41CE-951C-E1A97FBBEB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23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D43948-DE0B-DF9B-44FB-32EAD3487811}"/>
              </a:ext>
            </a:extLst>
          </p:cNvPr>
          <p:cNvSpPr/>
          <p:nvPr/>
        </p:nvSpPr>
        <p:spPr>
          <a:xfrm>
            <a:off x="1085923" y="539535"/>
            <a:ext cx="45719" cy="3556215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8EA0E10-9767-F87E-0B25-4B8F6A87E504}"/>
              </a:ext>
            </a:extLst>
          </p:cNvPr>
          <p:cNvSpPr txBox="1"/>
          <p:nvPr/>
        </p:nvSpPr>
        <p:spPr>
          <a:xfrm>
            <a:off x="1581866" y="722415"/>
            <a:ext cx="711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H-58 </a:t>
            </a:r>
            <a:r>
              <a:rPr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計測制御班</a:t>
            </a:r>
            <a:r>
              <a:rPr lang="en-US" altLang="ja-JP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開発資料</a:t>
            </a:r>
            <a:endParaRPr lang="en-US" altLang="ja-JP" sz="2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1A877F-671A-9C89-C5C2-BD215DC47C84}"/>
              </a:ext>
            </a:extLst>
          </p:cNvPr>
          <p:cNvSpPr txBox="1"/>
          <p:nvPr/>
        </p:nvSpPr>
        <p:spPr>
          <a:xfrm>
            <a:off x="1581866" y="1754154"/>
            <a:ext cx="7237023" cy="112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5400" spc="3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データ回収</a:t>
            </a:r>
            <a:endParaRPr kumimoji="1" lang="ja-JP" altLang="en-US" sz="6600" spc="3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325E10-5F09-39F8-D7AA-F303E96BCC6D}"/>
              </a:ext>
            </a:extLst>
          </p:cNvPr>
          <p:cNvSpPr txBox="1"/>
          <p:nvPr/>
        </p:nvSpPr>
        <p:spPr>
          <a:xfrm>
            <a:off x="1085923" y="4630578"/>
            <a:ext cx="2882520" cy="963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班長</a:t>
            </a:r>
            <a:endParaRPr kumimoji="1" lang="en-US" altLang="ja-JP" sz="16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岩井 祐樹 </a:t>
            </a:r>
            <a:r>
              <a:rPr kumimoji="1"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(2CEU1107)</a:t>
            </a:r>
            <a:endParaRPr kumimoji="1" lang="ja-JP" altLang="en-US" sz="2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フローチャート: 手操作入力 1">
            <a:extLst>
              <a:ext uri="{FF2B5EF4-FFF2-40B4-BE49-F238E27FC236}">
                <a16:creationId xmlns:a16="http://schemas.microsoft.com/office/drawing/2014/main" id="{E13EE73C-6B5D-7B78-B8E3-F836457FC01B}"/>
              </a:ext>
            </a:extLst>
          </p:cNvPr>
          <p:cNvSpPr/>
          <p:nvPr/>
        </p:nvSpPr>
        <p:spPr>
          <a:xfrm rot="5400000" flipV="1">
            <a:off x="5715015" y="379324"/>
            <a:ext cx="6857965" cy="6096004"/>
          </a:xfrm>
          <a:prstGeom prst="flowChartManualInput">
            <a:avLst/>
          </a:prstGeom>
          <a:blipFill dpi="0" rotWithShape="0">
            <a:blip r:embed="rId3"/>
            <a:srcRect/>
            <a:stretch>
              <a:fillRect l="-22933" t="-630" r="-53641" b="-2783"/>
            </a:stretch>
          </a:blip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686034-B2A3-2C0C-8971-222FE2A62625}"/>
              </a:ext>
            </a:extLst>
          </p:cNvPr>
          <p:cNvSpPr txBox="1"/>
          <p:nvPr/>
        </p:nvSpPr>
        <p:spPr>
          <a:xfrm>
            <a:off x="1581866" y="6158350"/>
            <a:ext cx="2882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2023/04/17 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作成</a:t>
            </a:r>
            <a:endParaRPr lang="en-US" altLang="ja-JP" sz="16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141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6662C68-3259-3009-71D8-ACC3C04D63AF}"/>
              </a:ext>
            </a:extLst>
          </p:cNvPr>
          <p:cNvSpPr/>
          <p:nvPr/>
        </p:nvSpPr>
        <p:spPr>
          <a:xfrm>
            <a:off x="7988304" y="3380297"/>
            <a:ext cx="3382209" cy="2796666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F856BE9-8EB2-DADC-F6EA-C60FCB085A2E}"/>
              </a:ext>
            </a:extLst>
          </p:cNvPr>
          <p:cNvSpPr/>
          <p:nvPr/>
        </p:nvSpPr>
        <p:spPr>
          <a:xfrm>
            <a:off x="4265193" y="3380297"/>
            <a:ext cx="3382209" cy="2796666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A4C57C3-B923-E720-A784-4109D86C5898}"/>
              </a:ext>
            </a:extLst>
          </p:cNvPr>
          <p:cNvSpPr/>
          <p:nvPr/>
        </p:nvSpPr>
        <p:spPr>
          <a:xfrm>
            <a:off x="542087" y="3380297"/>
            <a:ext cx="3382209" cy="2796666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5524ABF-89AF-AF40-643A-84681C074390}"/>
              </a:ext>
            </a:extLst>
          </p:cNvPr>
          <p:cNvSpPr txBox="1">
            <a:spLocks/>
          </p:cNvSpPr>
          <p:nvPr/>
        </p:nvSpPr>
        <p:spPr>
          <a:xfrm>
            <a:off x="838200" y="1431636"/>
            <a:ext cx="5181600" cy="4745327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データ回収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3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つの方法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2C9B99F5-6F47-A6D7-1063-CF313BCB9AB9}"/>
              </a:ext>
            </a:extLst>
          </p:cNvPr>
          <p:cNvSpPr txBox="1">
            <a:spLocks/>
          </p:cNvSpPr>
          <p:nvPr/>
        </p:nvSpPr>
        <p:spPr>
          <a:xfrm>
            <a:off x="454313" y="3380297"/>
            <a:ext cx="3557749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lang="ja-JP" altLang="en-US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</a:t>
            </a:r>
            <a:endParaRPr lang="en-US" altLang="ja-JP" sz="28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4217F08C-6D37-E731-DCA2-30E9DE7E3FFB}"/>
              </a:ext>
            </a:extLst>
          </p:cNvPr>
          <p:cNvSpPr txBox="1">
            <a:spLocks/>
          </p:cNvSpPr>
          <p:nvPr/>
        </p:nvSpPr>
        <p:spPr>
          <a:xfrm>
            <a:off x="4101225" y="3380297"/>
            <a:ext cx="3557749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E343B32B-6952-4135-32BC-0BAE2BD940A8}"/>
              </a:ext>
            </a:extLst>
          </p:cNvPr>
          <p:cNvSpPr txBox="1">
            <a:spLocks/>
          </p:cNvSpPr>
          <p:nvPr/>
        </p:nvSpPr>
        <p:spPr>
          <a:xfrm>
            <a:off x="7900533" y="3383235"/>
            <a:ext cx="3557749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ja-JP" altLang="en-US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無線</a:t>
            </a: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81037E2-2C31-071F-9D36-AC738736131F}"/>
              </a:ext>
            </a:extLst>
          </p:cNvPr>
          <p:cNvSpPr txBox="1"/>
          <p:nvPr/>
        </p:nvSpPr>
        <p:spPr>
          <a:xfrm>
            <a:off x="644909" y="4237409"/>
            <a:ext cx="3176563" cy="186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＋</a:t>
            </a:r>
            <a:r>
              <a:rPr kumimoji="1"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容量が大きい</a:t>
            </a:r>
            <a:endParaRPr kumimoji="1"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＋</a:t>
            </a: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通信速度が速い</a:t>
            </a:r>
            <a:endParaRPr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b="1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－</a:t>
            </a:r>
            <a:r>
              <a:rPr kumimoji="1" lang="ja-JP" altLang="en-US" sz="2000" b="1" dirty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振動に弱い</a:t>
            </a:r>
            <a:endParaRPr kumimoji="1"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b="1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－</a:t>
            </a:r>
            <a:r>
              <a:rPr kumimoji="1" lang="ja-JP" altLang="en-US" sz="2000" dirty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水没に弱い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A808C7-9801-413E-421B-A408AE3B7091}"/>
              </a:ext>
            </a:extLst>
          </p:cNvPr>
          <p:cNvSpPr txBox="1"/>
          <p:nvPr/>
        </p:nvSpPr>
        <p:spPr>
          <a:xfrm>
            <a:off x="4368015" y="4237409"/>
            <a:ext cx="3176563" cy="186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＋</a:t>
            </a:r>
            <a:r>
              <a:rPr kumimoji="1"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振動に強い</a:t>
            </a:r>
            <a:endParaRPr kumimoji="1"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＋</a:t>
            </a: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水没に強い</a:t>
            </a:r>
            <a:endParaRPr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b="1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－</a:t>
            </a:r>
            <a:r>
              <a:rPr kumimoji="1" lang="ja-JP" altLang="en-US" sz="2000" b="1" dirty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容量が小さい</a:t>
            </a:r>
            <a:endParaRPr kumimoji="1"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b="1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－</a:t>
            </a:r>
            <a:r>
              <a:rPr kumimoji="1" lang="ja-JP" altLang="en-US" sz="2000" dirty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通信速度が遅い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AD48970-4D58-4B76-2A7A-A4B06B5A66F8}"/>
              </a:ext>
            </a:extLst>
          </p:cNvPr>
          <p:cNvSpPr txBox="1"/>
          <p:nvPr/>
        </p:nvSpPr>
        <p:spPr>
          <a:xfrm>
            <a:off x="8091125" y="4316454"/>
            <a:ext cx="3176563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＋</a:t>
            </a:r>
            <a:r>
              <a:rPr kumimoji="1"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水没前にデータ回収</a:t>
            </a:r>
            <a:endParaRPr kumimoji="1"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b="1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－</a:t>
            </a:r>
            <a:r>
              <a:rPr kumimoji="1" lang="ja-JP" altLang="en-US" sz="2000" dirty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通信速度が遅い</a:t>
            </a: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1E832387-B9EA-AE29-56D2-EAC7F0BE883A}"/>
              </a:ext>
            </a:extLst>
          </p:cNvPr>
          <p:cNvSpPr txBox="1">
            <a:spLocks/>
          </p:cNvSpPr>
          <p:nvPr/>
        </p:nvSpPr>
        <p:spPr>
          <a:xfrm>
            <a:off x="976862" y="1293516"/>
            <a:ext cx="9806473" cy="2507319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データ回収には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つの方法がある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カードと</a:t>
            </a: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水没に対する脆弱性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がある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冗長化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のため全て使う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5C7FF47-CAA0-1A5E-6618-29720C57090D}"/>
              </a:ext>
            </a:extLst>
          </p:cNvPr>
          <p:cNvSpPr txBox="1"/>
          <p:nvPr/>
        </p:nvSpPr>
        <p:spPr>
          <a:xfrm>
            <a:off x="11280133" y="6326156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9/18</a:t>
            </a:r>
          </a:p>
        </p:txBody>
      </p:sp>
    </p:spTree>
    <p:extLst>
      <p:ext uri="{BB962C8B-B14F-4D97-AF65-F5344CB8AC3E}">
        <p14:creationId xmlns:p14="http://schemas.microsoft.com/office/powerpoint/2010/main" val="424671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データ回収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SD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</a:t>
            </a: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7CDD9DA-16E9-195B-4495-89FD1FA59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7100" y="1512266"/>
            <a:ext cx="537504" cy="537504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86698B9F-2B8B-DFB9-CAF0-6071C0B0D370}"/>
              </a:ext>
            </a:extLst>
          </p:cNvPr>
          <p:cNvSpPr txBox="1">
            <a:spLocks/>
          </p:cNvSpPr>
          <p:nvPr/>
        </p:nvSpPr>
        <p:spPr>
          <a:xfrm>
            <a:off x="5473700" y="1402070"/>
            <a:ext cx="2032000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125</a:t>
            </a:r>
            <a:r>
              <a:rPr lang="en-US" altLang="ja-JP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92E48548-F855-3569-CE4E-5A6745F78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9404" y="1518160"/>
            <a:ext cx="537504" cy="537504"/>
          </a:xfrm>
          <a:prstGeom prst="rect">
            <a:avLst/>
          </a:prstGeom>
        </p:spPr>
      </p:pic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03B70972-164E-E65D-6B75-676D98DE7DF6}"/>
              </a:ext>
            </a:extLst>
          </p:cNvPr>
          <p:cNvSpPr txBox="1">
            <a:spLocks/>
          </p:cNvSpPr>
          <p:nvPr/>
        </p:nvSpPr>
        <p:spPr>
          <a:xfrm>
            <a:off x="2506004" y="1431636"/>
            <a:ext cx="2032000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SPI</a:t>
            </a:r>
            <a:endParaRPr lang="en-US" altLang="ja-JP" sz="20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7C2E2C7C-860B-0F91-9A44-53B947B929FE}"/>
              </a:ext>
            </a:extLst>
          </p:cNvPr>
          <p:cNvSpPr txBox="1">
            <a:spLocks/>
          </p:cNvSpPr>
          <p:nvPr/>
        </p:nvSpPr>
        <p:spPr>
          <a:xfrm>
            <a:off x="9321800" y="1402070"/>
            <a:ext cx="2032000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32</a:t>
            </a:r>
            <a:r>
              <a:rPr lang="en-US" altLang="ja-JP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GB</a:t>
            </a:r>
          </a:p>
        </p:txBody>
      </p:sp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0E8796BC-D318-3ACA-8654-5BEF9896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8846" y="1456373"/>
            <a:ext cx="537504" cy="614290"/>
          </a:xfrm>
          <a:prstGeom prst="rect">
            <a:avLst/>
          </a:prstGeom>
        </p:spPr>
      </p:pic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C7412072-C265-D83F-7870-072E25385239}"/>
              </a:ext>
            </a:extLst>
          </p:cNvPr>
          <p:cNvSpPr txBox="1">
            <a:spLocks/>
          </p:cNvSpPr>
          <p:nvPr/>
        </p:nvSpPr>
        <p:spPr>
          <a:xfrm>
            <a:off x="1192763" y="2558235"/>
            <a:ext cx="9806473" cy="2507319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着水衝撃</a:t>
            </a:r>
            <a:r>
              <a:rPr lang="en-US" altLang="ja-JP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, 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水没に耐えられれば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文句なしの性能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H-57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では主力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だったが、振動への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機械的な耐性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は未知数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B7F3647-9BA7-48E7-63C1-5284939C990B}"/>
              </a:ext>
            </a:extLst>
          </p:cNvPr>
          <p:cNvSpPr txBox="1"/>
          <p:nvPr/>
        </p:nvSpPr>
        <p:spPr>
          <a:xfrm>
            <a:off x="11150289" y="6326156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10/18</a:t>
            </a:r>
          </a:p>
        </p:txBody>
      </p:sp>
    </p:spTree>
    <p:extLst>
      <p:ext uri="{BB962C8B-B14F-4D97-AF65-F5344CB8AC3E}">
        <p14:creationId xmlns:p14="http://schemas.microsoft.com/office/powerpoint/2010/main" val="363182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5524ABF-89AF-AF40-643A-84681C074390}"/>
              </a:ext>
            </a:extLst>
          </p:cNvPr>
          <p:cNvSpPr txBox="1">
            <a:spLocks/>
          </p:cNvSpPr>
          <p:nvPr/>
        </p:nvSpPr>
        <p:spPr>
          <a:xfrm>
            <a:off x="838200" y="1431636"/>
            <a:ext cx="5181600" cy="4745327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データ回収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EEPROM</a:t>
            </a:r>
            <a:endParaRPr lang="ja-JP" altLang="en-US" sz="32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7CDD9DA-16E9-195B-4495-89FD1FA59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7100" y="1512266"/>
            <a:ext cx="537504" cy="537504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86698B9F-2B8B-DFB9-CAF0-6071C0B0D370}"/>
              </a:ext>
            </a:extLst>
          </p:cNvPr>
          <p:cNvSpPr txBox="1">
            <a:spLocks/>
          </p:cNvSpPr>
          <p:nvPr/>
        </p:nvSpPr>
        <p:spPr>
          <a:xfrm>
            <a:off x="5473700" y="1402070"/>
            <a:ext cx="2032000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50</a:t>
            </a:r>
            <a:r>
              <a:rPr lang="en-US" altLang="ja-JP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92E48548-F855-3569-CE4E-5A6745F78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9404" y="1518160"/>
            <a:ext cx="537504" cy="537504"/>
          </a:xfrm>
          <a:prstGeom prst="rect">
            <a:avLst/>
          </a:prstGeom>
        </p:spPr>
      </p:pic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03B70972-164E-E65D-6B75-676D98DE7DF6}"/>
              </a:ext>
            </a:extLst>
          </p:cNvPr>
          <p:cNvSpPr txBox="1">
            <a:spLocks/>
          </p:cNvSpPr>
          <p:nvPr/>
        </p:nvSpPr>
        <p:spPr>
          <a:xfrm>
            <a:off x="2506004" y="1431636"/>
            <a:ext cx="2032000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I</a:t>
            </a:r>
            <a:r>
              <a:rPr lang="en-US" altLang="ja-JP" sz="2800" b="1" baseline="30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</a:t>
            </a:r>
            <a:endParaRPr lang="en-US" altLang="ja-JP" sz="20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7C2E2C7C-860B-0F91-9A44-53B947B929FE}"/>
              </a:ext>
            </a:extLst>
          </p:cNvPr>
          <p:cNvSpPr txBox="1">
            <a:spLocks/>
          </p:cNvSpPr>
          <p:nvPr/>
        </p:nvSpPr>
        <p:spPr>
          <a:xfrm>
            <a:off x="9321800" y="1402070"/>
            <a:ext cx="2032000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512</a:t>
            </a:r>
            <a:r>
              <a:rPr lang="en-US" altLang="ja-JP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0E8796BC-D318-3ACA-8654-5BEF9896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8846" y="1456373"/>
            <a:ext cx="537504" cy="614290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A61344D-3FA5-FFEA-475D-4D1A0B69FBD5}"/>
              </a:ext>
            </a:extLst>
          </p:cNvPr>
          <p:cNvSpPr txBox="1">
            <a:spLocks/>
          </p:cNvSpPr>
          <p:nvPr/>
        </p:nvSpPr>
        <p:spPr>
          <a:xfrm>
            <a:off x="1192763" y="2558235"/>
            <a:ext cx="9806473" cy="2507319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H-49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着水衝撃</a:t>
            </a:r>
            <a:r>
              <a:rPr lang="en-US" altLang="ja-JP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, 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水没に耐えた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実績あり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通信速度</a:t>
            </a:r>
            <a:r>
              <a:rPr lang="en-US" altLang="ja-JP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, 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容量ともに貧弱、すべてのデータ保存は不可能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D8C5A-CE71-3F10-2D4A-FA4A7CEF4EB6}"/>
              </a:ext>
            </a:extLst>
          </p:cNvPr>
          <p:cNvSpPr txBox="1"/>
          <p:nvPr/>
        </p:nvSpPr>
        <p:spPr>
          <a:xfrm>
            <a:off x="11175937" y="632615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11/18</a:t>
            </a:r>
          </a:p>
        </p:txBody>
      </p:sp>
    </p:spTree>
    <p:extLst>
      <p:ext uri="{BB962C8B-B14F-4D97-AF65-F5344CB8AC3E}">
        <p14:creationId xmlns:p14="http://schemas.microsoft.com/office/powerpoint/2010/main" val="222399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5524ABF-89AF-AF40-643A-84681C074390}"/>
              </a:ext>
            </a:extLst>
          </p:cNvPr>
          <p:cNvSpPr txBox="1">
            <a:spLocks/>
          </p:cNvSpPr>
          <p:nvPr/>
        </p:nvSpPr>
        <p:spPr>
          <a:xfrm>
            <a:off x="838200" y="1431636"/>
            <a:ext cx="5181600" cy="4745327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データ回収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7CDD9DA-16E9-195B-4495-89FD1FA59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7100" y="1512266"/>
            <a:ext cx="537504" cy="537504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86698B9F-2B8B-DFB9-CAF0-6071C0B0D370}"/>
              </a:ext>
            </a:extLst>
          </p:cNvPr>
          <p:cNvSpPr txBox="1">
            <a:spLocks/>
          </p:cNvSpPr>
          <p:nvPr/>
        </p:nvSpPr>
        <p:spPr>
          <a:xfrm>
            <a:off x="5473700" y="1402070"/>
            <a:ext cx="2032000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480</a:t>
            </a:r>
            <a:r>
              <a:rPr lang="en-US" altLang="ja-JP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92E48548-F855-3569-CE4E-5A6745F78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9404" y="1518160"/>
            <a:ext cx="537504" cy="537504"/>
          </a:xfrm>
          <a:prstGeom prst="rect">
            <a:avLst/>
          </a:prstGeom>
        </p:spPr>
      </p:pic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03B70972-164E-E65D-6B75-676D98DE7DF6}"/>
              </a:ext>
            </a:extLst>
          </p:cNvPr>
          <p:cNvSpPr txBox="1">
            <a:spLocks/>
          </p:cNvSpPr>
          <p:nvPr/>
        </p:nvSpPr>
        <p:spPr>
          <a:xfrm>
            <a:off x="2506004" y="1431636"/>
            <a:ext cx="2032000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LoRa</a:t>
            </a:r>
            <a:endParaRPr lang="en-US" altLang="ja-JP" sz="20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7C2E2C7C-860B-0F91-9A44-53B947B929FE}"/>
              </a:ext>
            </a:extLst>
          </p:cNvPr>
          <p:cNvSpPr txBox="1">
            <a:spLocks/>
          </p:cNvSpPr>
          <p:nvPr/>
        </p:nvSpPr>
        <p:spPr>
          <a:xfrm>
            <a:off x="9321800" y="1402070"/>
            <a:ext cx="2032000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500</a:t>
            </a:r>
            <a:r>
              <a:rPr lang="en-US" altLang="ja-JP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GB</a:t>
            </a:r>
          </a:p>
        </p:txBody>
      </p:sp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0E8796BC-D318-3ACA-8654-5BEF9896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8846" y="1456373"/>
            <a:ext cx="537504" cy="614290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3248CB4-2349-96A7-1430-BE77A3DA8156}"/>
              </a:ext>
            </a:extLst>
          </p:cNvPr>
          <p:cNvSpPr txBox="1">
            <a:spLocks/>
          </p:cNvSpPr>
          <p:nvPr/>
        </p:nvSpPr>
        <p:spPr>
          <a:xfrm>
            <a:off x="1192763" y="2558235"/>
            <a:ext cx="9806473" cy="3476311"/>
          </a:xfrm>
          <a:prstGeom prst="rect">
            <a:avLst/>
          </a:prstGeom>
        </p:spPr>
        <p:txBody>
          <a:bodyPr vert="horz" lIns="91440" tIns="90000" rIns="91440" bIns="9000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破損の心配なく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データを回収できる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通信速度が遅く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、送信方法に癖がある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例えば</a:t>
            </a:r>
            <a:r>
              <a:rPr lang="en-US" altLang="ja-JP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10Hz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のデータを送信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したい場合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回分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のデータを</a:t>
            </a:r>
            <a:r>
              <a:rPr lang="en-US" altLang="ja-JP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2Hz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で送信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する必要がある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19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	</a:t>
            </a:r>
            <a:r>
              <a:rPr lang="ja-JP" altLang="en-US" sz="19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（送信回数を減らすため）</a:t>
            </a:r>
            <a:endParaRPr lang="en-US" altLang="ja-JP" sz="19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AE41B60-8909-7698-1078-2951D3A22F3B}"/>
              </a:ext>
            </a:extLst>
          </p:cNvPr>
          <p:cNvSpPr txBox="1"/>
          <p:nvPr/>
        </p:nvSpPr>
        <p:spPr>
          <a:xfrm>
            <a:off x="11150289" y="6326156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12/18</a:t>
            </a:r>
          </a:p>
        </p:txBody>
      </p:sp>
    </p:spTree>
    <p:extLst>
      <p:ext uri="{BB962C8B-B14F-4D97-AF65-F5344CB8AC3E}">
        <p14:creationId xmlns:p14="http://schemas.microsoft.com/office/powerpoint/2010/main" val="264185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データ回収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データフロー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75A7BE0-FC49-328A-35D1-0A1BACF1DF3D}"/>
              </a:ext>
            </a:extLst>
          </p:cNvPr>
          <p:cNvSpPr/>
          <p:nvPr/>
        </p:nvSpPr>
        <p:spPr>
          <a:xfrm>
            <a:off x="1180576" y="1833004"/>
            <a:ext cx="1798098" cy="552362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53E8B1C-40B7-13E4-4AD0-F266CF0BA317}"/>
              </a:ext>
            </a:extLst>
          </p:cNvPr>
          <p:cNvSpPr/>
          <p:nvPr/>
        </p:nvSpPr>
        <p:spPr>
          <a:xfrm>
            <a:off x="3801799" y="1824485"/>
            <a:ext cx="1798098" cy="552359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E1AF32B-7C72-2107-E7FE-4795F8A343D0}"/>
              </a:ext>
            </a:extLst>
          </p:cNvPr>
          <p:cNvSpPr/>
          <p:nvPr/>
        </p:nvSpPr>
        <p:spPr>
          <a:xfrm>
            <a:off x="6423023" y="1833005"/>
            <a:ext cx="1798099" cy="552359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510113D-0594-4885-68B0-7B6D3FE3FB3A}"/>
              </a:ext>
            </a:extLst>
          </p:cNvPr>
          <p:cNvSpPr/>
          <p:nvPr/>
        </p:nvSpPr>
        <p:spPr>
          <a:xfrm>
            <a:off x="9196961" y="1840342"/>
            <a:ext cx="1798100" cy="552357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441790-AB08-8C2A-AF5C-13100AE7972C}"/>
              </a:ext>
            </a:extLst>
          </p:cNvPr>
          <p:cNvSpPr/>
          <p:nvPr/>
        </p:nvSpPr>
        <p:spPr>
          <a:xfrm>
            <a:off x="4804962" y="4008415"/>
            <a:ext cx="2412997" cy="7657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7D1AB45-0010-4176-B73C-43FC824EBE33}"/>
              </a:ext>
            </a:extLst>
          </p:cNvPr>
          <p:cNvSpPr/>
          <p:nvPr/>
        </p:nvSpPr>
        <p:spPr>
          <a:xfrm>
            <a:off x="1690180" y="4008415"/>
            <a:ext cx="2412997" cy="7657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126FEFB-DA61-F775-B487-E8D517564F1B}"/>
              </a:ext>
            </a:extLst>
          </p:cNvPr>
          <p:cNvSpPr/>
          <p:nvPr/>
        </p:nvSpPr>
        <p:spPr>
          <a:xfrm>
            <a:off x="8023859" y="4008414"/>
            <a:ext cx="2412997" cy="7657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AC48602A-407A-697A-1D2E-74B55D24EC2D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4598101" y="-133111"/>
            <a:ext cx="1623048" cy="6660000"/>
          </a:xfrm>
          <a:prstGeom prst="bentConnector3">
            <a:avLst>
              <a:gd name="adj1" fmla="val 27699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081785E-683B-69E7-195B-68488FE8ED90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rot="5400000">
            <a:off x="2859064" y="2166629"/>
            <a:ext cx="1631571" cy="2052000"/>
          </a:xfrm>
          <a:prstGeom prst="bentConnector3">
            <a:avLst>
              <a:gd name="adj1" fmla="val 47665"/>
            </a:avLst>
          </a:prstGeom>
          <a:ln w="539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CE9CA428-55F3-991B-8C0D-2C1AE6793881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6081063" y="996629"/>
            <a:ext cx="1631570" cy="4392000"/>
          </a:xfrm>
          <a:prstGeom prst="bentConnector3">
            <a:avLst>
              <a:gd name="adj1" fmla="val 47081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85DA85B6-1129-45F3-150E-FF278053F89B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rot="5400000">
            <a:off x="4368548" y="1054889"/>
            <a:ext cx="1623051" cy="4284000"/>
          </a:xfrm>
          <a:prstGeom prst="bentConnector3">
            <a:avLst>
              <a:gd name="adj1" fmla="val 6584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0EDF180-E9C4-C94D-3DA4-E696F54CDCA5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rot="16200000" flipH="1">
            <a:off x="7644547" y="2062888"/>
            <a:ext cx="1623050" cy="2268000"/>
          </a:xfrm>
          <a:prstGeom prst="bentConnector3">
            <a:avLst>
              <a:gd name="adj1" fmla="val 6584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28">
            <a:extLst>
              <a:ext uri="{FF2B5EF4-FFF2-40B4-BE49-F238E27FC236}">
                <a16:creationId xmlns:a16="http://schemas.microsoft.com/office/drawing/2014/main" id="{8C4051C0-D460-4EDF-C1E4-0A209192E1DF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1358101" y="3106890"/>
            <a:ext cx="1623049" cy="180000"/>
          </a:xfrm>
          <a:prstGeom prst="bentConnector3">
            <a:avLst>
              <a:gd name="adj1" fmla="val 27699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56">
            <a:extLst>
              <a:ext uri="{FF2B5EF4-FFF2-40B4-BE49-F238E27FC236}">
                <a16:creationId xmlns:a16="http://schemas.microsoft.com/office/drawing/2014/main" id="{8A1D91A4-0226-3A18-A261-BB0156BB73E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5400000">
            <a:off x="5855242" y="2541583"/>
            <a:ext cx="1623051" cy="1310612"/>
          </a:xfrm>
          <a:prstGeom prst="bentConnector3">
            <a:avLst>
              <a:gd name="adj1" fmla="val 6584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39">
            <a:extLst>
              <a:ext uri="{FF2B5EF4-FFF2-40B4-BE49-F238E27FC236}">
                <a16:creationId xmlns:a16="http://schemas.microsoft.com/office/drawing/2014/main" id="{E60E3E32-2274-6A61-8021-7D886FCD7C5F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16200000" flipH="1">
            <a:off x="4389063" y="2688628"/>
            <a:ext cx="1631571" cy="1008000"/>
          </a:xfrm>
          <a:prstGeom prst="bentConnector3">
            <a:avLst>
              <a:gd name="adj1" fmla="val 47665"/>
            </a:avLst>
          </a:prstGeom>
          <a:ln w="539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F4CC01C-CDDE-F38C-D37E-7B952C1CDF9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5400000">
            <a:off x="5904153" y="-183443"/>
            <a:ext cx="1615716" cy="6768000"/>
          </a:xfrm>
          <a:prstGeom prst="bentConnector3">
            <a:avLst>
              <a:gd name="adj1" fmla="val 79476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A453D285-CBA6-31D2-3B6F-D117BDB127E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5400000">
            <a:off x="7380153" y="1292557"/>
            <a:ext cx="1615716" cy="3816000"/>
          </a:xfrm>
          <a:prstGeom prst="bentConnector3">
            <a:avLst>
              <a:gd name="adj1" fmla="val 79476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5">
            <a:extLst>
              <a:ext uri="{FF2B5EF4-FFF2-40B4-BE49-F238E27FC236}">
                <a16:creationId xmlns:a16="http://schemas.microsoft.com/office/drawing/2014/main" id="{304A5D23-CA8B-3AF6-3B1C-3F598C3995C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rot="5400000">
            <a:off x="8910154" y="2822556"/>
            <a:ext cx="1615715" cy="756000"/>
          </a:xfrm>
          <a:prstGeom prst="bentConnector3">
            <a:avLst>
              <a:gd name="adj1" fmla="val 79476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グラフィックス 145">
            <a:extLst>
              <a:ext uri="{FF2B5EF4-FFF2-40B4-BE49-F238E27FC236}">
                <a16:creationId xmlns:a16="http://schemas.microsoft.com/office/drawing/2014/main" id="{5170E158-F80E-00B7-8E86-483A3E0F0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8707" y="1233046"/>
            <a:ext cx="221473" cy="221473"/>
          </a:xfrm>
          <a:prstGeom prst="rect">
            <a:avLst/>
          </a:prstGeom>
        </p:spPr>
      </p:pic>
      <p:sp>
        <p:nvSpPr>
          <p:cNvPr id="147" name="コンテンツ プレースホルダー 2">
            <a:extLst>
              <a:ext uri="{FF2B5EF4-FFF2-40B4-BE49-F238E27FC236}">
                <a16:creationId xmlns:a16="http://schemas.microsoft.com/office/drawing/2014/main" id="{0222AEFC-774D-384E-D18F-DA924CF0FC4C}"/>
              </a:ext>
            </a:extLst>
          </p:cNvPr>
          <p:cNvSpPr txBox="1">
            <a:spLocks/>
          </p:cNvSpPr>
          <p:nvPr/>
        </p:nvSpPr>
        <p:spPr>
          <a:xfrm>
            <a:off x="1696061" y="1162616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148" name="グラフィックス 147">
            <a:extLst>
              <a:ext uri="{FF2B5EF4-FFF2-40B4-BE49-F238E27FC236}">
                <a16:creationId xmlns:a16="http://schemas.microsoft.com/office/drawing/2014/main" id="{52ECC907-4670-D2D4-608D-144E7D6F9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8707" y="1517440"/>
            <a:ext cx="199166" cy="227619"/>
          </a:xfrm>
          <a:prstGeom prst="rect">
            <a:avLst/>
          </a:prstGeom>
        </p:spPr>
      </p:pic>
      <p:sp>
        <p:nvSpPr>
          <p:cNvPr id="149" name="コンテンツ プレースホルダー 2">
            <a:extLst>
              <a:ext uri="{FF2B5EF4-FFF2-40B4-BE49-F238E27FC236}">
                <a16:creationId xmlns:a16="http://schemas.microsoft.com/office/drawing/2014/main" id="{2CDF969D-5385-7595-1534-F9A4C729A2B2}"/>
              </a:ext>
            </a:extLst>
          </p:cNvPr>
          <p:cNvSpPr txBox="1">
            <a:spLocks/>
          </p:cNvSpPr>
          <p:nvPr/>
        </p:nvSpPr>
        <p:spPr>
          <a:xfrm>
            <a:off x="1696061" y="1474848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1.08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MB</a:t>
            </a:r>
          </a:p>
        </p:txBody>
      </p:sp>
      <p:pic>
        <p:nvPicPr>
          <p:cNvPr id="150" name="グラフィックス 149">
            <a:extLst>
              <a:ext uri="{FF2B5EF4-FFF2-40B4-BE49-F238E27FC236}">
                <a16:creationId xmlns:a16="http://schemas.microsoft.com/office/drawing/2014/main" id="{DDC0CBDA-EBB2-57F2-8EB1-2F95F001F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177" y="1218646"/>
            <a:ext cx="221473" cy="221473"/>
          </a:xfrm>
          <a:prstGeom prst="rect">
            <a:avLst/>
          </a:prstGeom>
        </p:spPr>
      </p:pic>
      <p:sp>
        <p:nvSpPr>
          <p:cNvPr id="151" name="コンテンツ プレースホルダー 2">
            <a:extLst>
              <a:ext uri="{FF2B5EF4-FFF2-40B4-BE49-F238E27FC236}">
                <a16:creationId xmlns:a16="http://schemas.microsoft.com/office/drawing/2014/main" id="{A8BFB740-474B-4136-DE14-4BA74FA2B3EC}"/>
              </a:ext>
            </a:extLst>
          </p:cNvPr>
          <p:cNvSpPr txBox="1">
            <a:spLocks/>
          </p:cNvSpPr>
          <p:nvPr/>
        </p:nvSpPr>
        <p:spPr>
          <a:xfrm>
            <a:off x="4330531" y="1148216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4.52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152" name="グラフィックス 151">
            <a:extLst>
              <a:ext uri="{FF2B5EF4-FFF2-40B4-BE49-F238E27FC236}">
                <a16:creationId xmlns:a16="http://schemas.microsoft.com/office/drawing/2014/main" id="{0CFAE498-9DD4-8E28-0D15-73E3BE431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3177" y="1503040"/>
            <a:ext cx="199166" cy="227619"/>
          </a:xfrm>
          <a:prstGeom prst="rect">
            <a:avLst/>
          </a:prstGeom>
        </p:spPr>
      </p:pic>
      <p:sp>
        <p:nvSpPr>
          <p:cNvPr id="153" name="コンテンツ プレースホルダー 2">
            <a:extLst>
              <a:ext uri="{FF2B5EF4-FFF2-40B4-BE49-F238E27FC236}">
                <a16:creationId xmlns:a16="http://schemas.microsoft.com/office/drawing/2014/main" id="{84B65760-247A-5C0F-3AEB-0C3939AD3EE2}"/>
              </a:ext>
            </a:extLst>
          </p:cNvPr>
          <p:cNvSpPr txBox="1">
            <a:spLocks/>
          </p:cNvSpPr>
          <p:nvPr/>
        </p:nvSpPr>
        <p:spPr>
          <a:xfrm>
            <a:off x="4330531" y="1460448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5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813</a:t>
            </a:r>
            <a:r>
              <a:rPr lang="en-US" altLang="ja-JP" sz="11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pic>
        <p:nvPicPr>
          <p:cNvPr id="158" name="グラフィックス 157">
            <a:extLst>
              <a:ext uri="{FF2B5EF4-FFF2-40B4-BE49-F238E27FC236}">
                <a16:creationId xmlns:a16="http://schemas.microsoft.com/office/drawing/2014/main" id="{6419C681-C863-80CC-D70B-7B4EC64DC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7647" y="1243124"/>
            <a:ext cx="221473" cy="221473"/>
          </a:xfrm>
          <a:prstGeom prst="rect">
            <a:avLst/>
          </a:prstGeom>
        </p:spPr>
      </p:pic>
      <p:sp>
        <p:nvSpPr>
          <p:cNvPr id="159" name="コンテンツ プレースホルダー 2">
            <a:extLst>
              <a:ext uri="{FF2B5EF4-FFF2-40B4-BE49-F238E27FC236}">
                <a16:creationId xmlns:a16="http://schemas.microsoft.com/office/drawing/2014/main" id="{959F8D09-C842-B745-07AF-3AD0EBA845CB}"/>
              </a:ext>
            </a:extLst>
          </p:cNvPr>
          <p:cNvSpPr txBox="1">
            <a:spLocks/>
          </p:cNvSpPr>
          <p:nvPr/>
        </p:nvSpPr>
        <p:spPr>
          <a:xfrm>
            <a:off x="6965001" y="1172694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204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pic>
        <p:nvPicPr>
          <p:cNvPr id="160" name="グラフィックス 159">
            <a:extLst>
              <a:ext uri="{FF2B5EF4-FFF2-40B4-BE49-F238E27FC236}">
                <a16:creationId xmlns:a16="http://schemas.microsoft.com/office/drawing/2014/main" id="{111BC2BE-EE01-CB87-C4B6-44E330239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647" y="1527518"/>
            <a:ext cx="199166" cy="227619"/>
          </a:xfrm>
          <a:prstGeom prst="rect">
            <a:avLst/>
          </a:prstGeom>
        </p:spPr>
      </p:pic>
      <p:sp>
        <p:nvSpPr>
          <p:cNvPr id="161" name="コンテンツ プレースホルダー 2">
            <a:extLst>
              <a:ext uri="{FF2B5EF4-FFF2-40B4-BE49-F238E27FC236}">
                <a16:creationId xmlns:a16="http://schemas.microsoft.com/office/drawing/2014/main" id="{916BCECE-F96B-36B3-7DFE-80AA9735313D}"/>
              </a:ext>
            </a:extLst>
          </p:cNvPr>
          <p:cNvSpPr txBox="1">
            <a:spLocks/>
          </p:cNvSpPr>
          <p:nvPr/>
        </p:nvSpPr>
        <p:spPr>
          <a:xfrm>
            <a:off x="6965001" y="1484926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36.72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pic>
        <p:nvPicPr>
          <p:cNvPr id="162" name="グラフィックス 161">
            <a:extLst>
              <a:ext uri="{FF2B5EF4-FFF2-40B4-BE49-F238E27FC236}">
                <a16:creationId xmlns:a16="http://schemas.microsoft.com/office/drawing/2014/main" id="{998C50E3-436C-4AF6-7B35-0A896469E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2610" y="1221769"/>
            <a:ext cx="221473" cy="221473"/>
          </a:xfrm>
          <a:prstGeom prst="rect">
            <a:avLst/>
          </a:prstGeom>
        </p:spPr>
      </p:pic>
      <p:sp>
        <p:nvSpPr>
          <p:cNvPr id="163" name="コンテンツ プレースホルダー 2">
            <a:extLst>
              <a:ext uri="{FF2B5EF4-FFF2-40B4-BE49-F238E27FC236}">
                <a16:creationId xmlns:a16="http://schemas.microsoft.com/office/drawing/2014/main" id="{0C0E4DA4-CDAE-A165-FA11-AE0012758C12}"/>
              </a:ext>
            </a:extLst>
          </p:cNvPr>
          <p:cNvSpPr txBox="1">
            <a:spLocks/>
          </p:cNvSpPr>
          <p:nvPr/>
        </p:nvSpPr>
        <p:spPr>
          <a:xfrm>
            <a:off x="9679964" y="1151339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5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291</a:t>
            </a:r>
            <a:r>
              <a:rPr lang="en-US" altLang="ja-JP" sz="11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25A0BAF3-1A7B-FFB4-399F-E4D89AB08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2610" y="1506163"/>
            <a:ext cx="199166" cy="227619"/>
          </a:xfrm>
          <a:prstGeom prst="rect">
            <a:avLst/>
          </a:prstGeom>
        </p:spPr>
      </p:pic>
      <p:sp>
        <p:nvSpPr>
          <p:cNvPr id="165" name="コンテンツ プレースホルダー 2">
            <a:extLst>
              <a:ext uri="{FF2B5EF4-FFF2-40B4-BE49-F238E27FC236}">
                <a16:creationId xmlns:a16="http://schemas.microsoft.com/office/drawing/2014/main" id="{A5743E0E-5B9F-5020-E31F-17F3D1A68193}"/>
              </a:ext>
            </a:extLst>
          </p:cNvPr>
          <p:cNvSpPr txBox="1">
            <a:spLocks/>
          </p:cNvSpPr>
          <p:nvPr/>
        </p:nvSpPr>
        <p:spPr>
          <a:xfrm>
            <a:off x="9679964" y="1463571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52.38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2F7CB538-6879-0847-F8EE-07F53D8DA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0743" y="4873938"/>
            <a:ext cx="221473" cy="221473"/>
          </a:xfrm>
          <a:prstGeom prst="rect">
            <a:avLst/>
          </a:prstGeom>
        </p:spPr>
      </p:pic>
      <p:sp>
        <p:nvSpPr>
          <p:cNvPr id="167" name="コンテンツ プレースホルダー 2">
            <a:extLst>
              <a:ext uri="{FF2B5EF4-FFF2-40B4-BE49-F238E27FC236}">
                <a16:creationId xmlns:a16="http://schemas.microsoft.com/office/drawing/2014/main" id="{06B4450D-7AA7-5B29-0A51-D860B2378C57}"/>
              </a:ext>
            </a:extLst>
          </p:cNvPr>
          <p:cNvSpPr txBox="1">
            <a:spLocks/>
          </p:cNvSpPr>
          <p:nvPr/>
        </p:nvSpPr>
        <p:spPr>
          <a:xfrm>
            <a:off x="2178097" y="4803508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11.02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/125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168" name="グラフィックス 167">
            <a:extLst>
              <a:ext uri="{FF2B5EF4-FFF2-40B4-BE49-F238E27FC236}">
                <a16:creationId xmlns:a16="http://schemas.microsoft.com/office/drawing/2014/main" id="{72932690-366F-0038-1E80-6513AF63B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743" y="5158332"/>
            <a:ext cx="199166" cy="227619"/>
          </a:xfrm>
          <a:prstGeom prst="rect">
            <a:avLst/>
          </a:prstGeom>
        </p:spPr>
      </p:pic>
      <p:sp>
        <p:nvSpPr>
          <p:cNvPr id="169" name="コンテンツ プレースホルダー 2">
            <a:extLst>
              <a:ext uri="{FF2B5EF4-FFF2-40B4-BE49-F238E27FC236}">
                <a16:creationId xmlns:a16="http://schemas.microsoft.com/office/drawing/2014/main" id="{8D29205D-527C-D54D-8394-131ADA2A3366}"/>
              </a:ext>
            </a:extLst>
          </p:cNvPr>
          <p:cNvSpPr txBox="1">
            <a:spLocks/>
          </p:cNvSpPr>
          <p:nvPr/>
        </p:nvSpPr>
        <p:spPr>
          <a:xfrm>
            <a:off x="2178097" y="5115740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0.002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/32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GB</a:t>
            </a:r>
          </a:p>
        </p:txBody>
      </p:sp>
      <p:pic>
        <p:nvPicPr>
          <p:cNvPr id="182" name="グラフィックス 181">
            <a:extLst>
              <a:ext uri="{FF2B5EF4-FFF2-40B4-BE49-F238E27FC236}">
                <a16:creationId xmlns:a16="http://schemas.microsoft.com/office/drawing/2014/main" id="{FDCC8F3C-01C5-7DAD-7F6A-04ED1DE43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005" y="4867378"/>
            <a:ext cx="221473" cy="221473"/>
          </a:xfrm>
          <a:prstGeom prst="rect">
            <a:avLst/>
          </a:prstGeom>
        </p:spPr>
      </p:pic>
      <p:sp>
        <p:nvSpPr>
          <p:cNvPr id="183" name="コンテンツ プレースホルダー 2">
            <a:extLst>
              <a:ext uri="{FF2B5EF4-FFF2-40B4-BE49-F238E27FC236}">
                <a16:creationId xmlns:a16="http://schemas.microsoft.com/office/drawing/2014/main" id="{DA899AAE-036F-C3A0-C2AC-E8A0F44A7597}"/>
              </a:ext>
            </a:extLst>
          </p:cNvPr>
          <p:cNvSpPr txBox="1">
            <a:spLocks/>
          </p:cNvSpPr>
          <p:nvPr/>
        </p:nvSpPr>
        <p:spPr>
          <a:xfrm>
            <a:off x="5350359" y="4796948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5.02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/50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184" name="グラフィックス 183">
            <a:extLst>
              <a:ext uri="{FF2B5EF4-FFF2-40B4-BE49-F238E27FC236}">
                <a16:creationId xmlns:a16="http://schemas.microsoft.com/office/drawing/2014/main" id="{1C666586-9877-14D4-5134-D4A55BEFE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3005" y="5151772"/>
            <a:ext cx="199166" cy="227619"/>
          </a:xfrm>
          <a:prstGeom prst="rect">
            <a:avLst/>
          </a:prstGeom>
        </p:spPr>
      </p:pic>
      <p:sp>
        <p:nvSpPr>
          <p:cNvPr id="185" name="コンテンツ プレースホルダー 2">
            <a:extLst>
              <a:ext uri="{FF2B5EF4-FFF2-40B4-BE49-F238E27FC236}">
                <a16:creationId xmlns:a16="http://schemas.microsoft.com/office/drawing/2014/main" id="{82C979FC-00CF-8AEB-7B98-8FE888A61443}"/>
              </a:ext>
            </a:extLst>
          </p:cNvPr>
          <p:cNvSpPr txBox="1">
            <a:spLocks/>
          </p:cNvSpPr>
          <p:nvPr/>
        </p:nvSpPr>
        <p:spPr>
          <a:xfrm>
            <a:off x="5350359" y="5109180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b="1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902.1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/512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pic>
        <p:nvPicPr>
          <p:cNvPr id="186" name="グラフィックス 185">
            <a:extLst>
              <a:ext uri="{FF2B5EF4-FFF2-40B4-BE49-F238E27FC236}">
                <a16:creationId xmlns:a16="http://schemas.microsoft.com/office/drawing/2014/main" id="{6E30B18B-D148-FF50-365C-B8A649690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5267" y="4864048"/>
            <a:ext cx="221473" cy="221473"/>
          </a:xfrm>
          <a:prstGeom prst="rect">
            <a:avLst/>
          </a:prstGeom>
        </p:spPr>
      </p:pic>
      <p:sp>
        <p:nvSpPr>
          <p:cNvPr id="187" name="コンテンツ プレースホルダー 2">
            <a:extLst>
              <a:ext uri="{FF2B5EF4-FFF2-40B4-BE49-F238E27FC236}">
                <a16:creationId xmlns:a16="http://schemas.microsoft.com/office/drawing/2014/main" id="{2580EB33-DDDF-D679-5882-ED1F87A58F00}"/>
              </a:ext>
            </a:extLst>
          </p:cNvPr>
          <p:cNvSpPr txBox="1">
            <a:spLocks/>
          </p:cNvSpPr>
          <p:nvPr/>
        </p:nvSpPr>
        <p:spPr>
          <a:xfrm>
            <a:off x="8522621" y="4793618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b="1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11,015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/480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pic>
        <p:nvPicPr>
          <p:cNvPr id="188" name="グラフィックス 187">
            <a:extLst>
              <a:ext uri="{FF2B5EF4-FFF2-40B4-BE49-F238E27FC236}">
                <a16:creationId xmlns:a16="http://schemas.microsoft.com/office/drawing/2014/main" id="{FC450F11-686D-5031-4669-0B4BFCCDD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5267" y="5148442"/>
            <a:ext cx="199166" cy="227619"/>
          </a:xfrm>
          <a:prstGeom prst="rect">
            <a:avLst/>
          </a:prstGeom>
        </p:spPr>
      </p:pic>
      <p:sp>
        <p:nvSpPr>
          <p:cNvPr id="189" name="コンテンツ プレースホルダー 2">
            <a:extLst>
              <a:ext uri="{FF2B5EF4-FFF2-40B4-BE49-F238E27FC236}">
                <a16:creationId xmlns:a16="http://schemas.microsoft.com/office/drawing/2014/main" id="{2EB6BF45-DE84-8D53-2BE4-5A6CA9BD59CE}"/>
              </a:ext>
            </a:extLst>
          </p:cNvPr>
          <p:cNvSpPr txBox="1">
            <a:spLocks/>
          </p:cNvSpPr>
          <p:nvPr/>
        </p:nvSpPr>
        <p:spPr>
          <a:xfrm>
            <a:off x="8522621" y="5105850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0.002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/500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GB</a:t>
            </a:r>
          </a:p>
        </p:txBody>
      </p:sp>
      <p:sp>
        <p:nvSpPr>
          <p:cNvPr id="190" name="コンテンツ プレースホルダー 2">
            <a:extLst>
              <a:ext uri="{FF2B5EF4-FFF2-40B4-BE49-F238E27FC236}">
                <a16:creationId xmlns:a16="http://schemas.microsoft.com/office/drawing/2014/main" id="{6B662F99-54AD-8030-FF2F-A811EAE85C58}"/>
              </a:ext>
            </a:extLst>
          </p:cNvPr>
          <p:cNvSpPr txBox="1">
            <a:spLocks/>
          </p:cNvSpPr>
          <p:nvPr/>
        </p:nvSpPr>
        <p:spPr>
          <a:xfrm>
            <a:off x="4517505" y="5556021"/>
            <a:ext cx="2889951" cy="523220"/>
          </a:xfrm>
          <a:prstGeom prst="rect">
            <a:avLst/>
          </a:prstGeom>
          <a:solidFill>
            <a:srgbClr val="121212"/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ja-JP" altLang="en-US" sz="16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</a:t>
            </a:r>
            <a:r>
              <a:rPr lang="en-US" altLang="ja-JP" sz="16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  <a:r>
              <a:rPr lang="ja-JP" altLang="en-US" sz="16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容量不足</a:t>
            </a:r>
            <a:endParaRPr lang="en-US" altLang="ja-JP" sz="1600" b="1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1" name="コンテンツ プレースホルダー 2">
            <a:extLst>
              <a:ext uri="{FF2B5EF4-FFF2-40B4-BE49-F238E27FC236}">
                <a16:creationId xmlns:a16="http://schemas.microsoft.com/office/drawing/2014/main" id="{33CD6697-031B-31CA-254A-9D6DE3E6C176}"/>
              </a:ext>
            </a:extLst>
          </p:cNvPr>
          <p:cNvSpPr txBox="1">
            <a:spLocks/>
          </p:cNvSpPr>
          <p:nvPr/>
        </p:nvSpPr>
        <p:spPr>
          <a:xfrm>
            <a:off x="7751985" y="5556021"/>
            <a:ext cx="2889951" cy="523220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ja-JP" altLang="en-US" sz="16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ダウンリンク速度不足</a:t>
            </a:r>
            <a:endParaRPr lang="en-US" altLang="ja-JP" sz="1600" b="1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6" name="テキスト ボックス 195">
            <a:extLst>
              <a:ext uri="{FF2B5EF4-FFF2-40B4-BE49-F238E27FC236}">
                <a16:creationId xmlns:a16="http://schemas.microsoft.com/office/drawing/2014/main" id="{31F0A3D5-0982-8731-1E06-2ED1DD635F51}"/>
              </a:ext>
            </a:extLst>
          </p:cNvPr>
          <p:cNvSpPr txBox="1"/>
          <p:nvPr/>
        </p:nvSpPr>
        <p:spPr>
          <a:xfrm>
            <a:off x="11150289" y="6326156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13/18</a:t>
            </a:r>
          </a:p>
        </p:txBody>
      </p:sp>
    </p:spTree>
    <p:extLst>
      <p:ext uri="{BB962C8B-B14F-4D97-AF65-F5344CB8AC3E}">
        <p14:creationId xmlns:p14="http://schemas.microsoft.com/office/powerpoint/2010/main" val="74372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D4CB02B-A008-2071-AFF1-A57E1A563F72}"/>
              </a:ext>
            </a:extLst>
          </p:cNvPr>
          <p:cNvSpPr/>
          <p:nvPr/>
        </p:nvSpPr>
        <p:spPr>
          <a:xfrm>
            <a:off x="6681245" y="5290335"/>
            <a:ext cx="1798098" cy="795694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課題と対策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EEPROM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容量不足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2B059C-E004-3C5D-43E1-5B14A74124BF}"/>
              </a:ext>
            </a:extLst>
          </p:cNvPr>
          <p:cNvSpPr txBox="1">
            <a:spLocks/>
          </p:cNvSpPr>
          <p:nvPr/>
        </p:nvSpPr>
        <p:spPr>
          <a:xfrm>
            <a:off x="976862" y="1293516"/>
            <a:ext cx="9806473" cy="2507319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海打ちの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H-58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飛翔時間が長い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～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分程度）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の容量不足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が顕在化した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H-57</a:t>
            </a: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</a:t>
            </a:r>
            <a:r>
              <a:rPr lang="en-US" altLang="ja-JP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30</a:t>
            </a: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秒程度なので余裕だった</a:t>
            </a:r>
            <a:endParaRPr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3A03A9C1-94F3-DAFA-B86B-F56334E1F4A5}"/>
              </a:ext>
            </a:extLst>
          </p:cNvPr>
          <p:cNvSpPr txBox="1">
            <a:spLocks/>
          </p:cNvSpPr>
          <p:nvPr/>
        </p:nvSpPr>
        <p:spPr>
          <a:xfrm>
            <a:off x="976861" y="3429000"/>
            <a:ext cx="9806473" cy="2507319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→ 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への保存を最大</a:t>
            </a:r>
            <a:r>
              <a:rPr lang="en-US" altLang="ja-JP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50Hz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に間引く</a:t>
            </a:r>
            <a:endParaRPr lang="en-US" altLang="ja-JP" sz="2800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50Hz</a:t>
            </a: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ならまだ有用なデータとして扱えるのではないか</a:t>
            </a:r>
            <a:endParaRPr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A488037-82A5-4AA0-00F6-A291DCF669A6}"/>
              </a:ext>
            </a:extLst>
          </p:cNvPr>
          <p:cNvSpPr/>
          <p:nvPr/>
        </p:nvSpPr>
        <p:spPr>
          <a:xfrm>
            <a:off x="1268149" y="5299792"/>
            <a:ext cx="1798098" cy="795694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21F6B36-715A-8ECE-D8EC-30DFA2E11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2852" y="5455837"/>
            <a:ext cx="221473" cy="221473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54E64940-1A5B-52A5-4F5A-D871865EE353}"/>
              </a:ext>
            </a:extLst>
          </p:cNvPr>
          <p:cNvSpPr txBox="1">
            <a:spLocks/>
          </p:cNvSpPr>
          <p:nvPr/>
        </p:nvSpPr>
        <p:spPr>
          <a:xfrm>
            <a:off x="1730206" y="5385407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4.52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D44E257E-57AB-9B35-7834-FB2EE23A4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2852" y="5740231"/>
            <a:ext cx="199166" cy="227619"/>
          </a:xfrm>
          <a:prstGeom prst="rect">
            <a:avLst/>
          </a:prstGeom>
        </p:spPr>
      </p:pic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D26EDA11-2CD8-0751-5A12-D6706A3F12D9}"/>
              </a:ext>
            </a:extLst>
          </p:cNvPr>
          <p:cNvSpPr txBox="1">
            <a:spLocks/>
          </p:cNvSpPr>
          <p:nvPr/>
        </p:nvSpPr>
        <p:spPr>
          <a:xfrm>
            <a:off x="1730206" y="5697639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5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813</a:t>
            </a:r>
            <a:r>
              <a:rPr lang="en-US" altLang="ja-JP" sz="11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82CCD33-9FFD-72CF-ABA5-BE506751CA58}"/>
              </a:ext>
            </a:extLst>
          </p:cNvPr>
          <p:cNvSpPr/>
          <p:nvPr/>
        </p:nvSpPr>
        <p:spPr>
          <a:xfrm>
            <a:off x="3712659" y="5299792"/>
            <a:ext cx="1798098" cy="795694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225E531E-E396-2161-37D5-DA9469B93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7362" y="5455837"/>
            <a:ext cx="221473" cy="221473"/>
          </a:xfrm>
          <a:prstGeom prst="rect">
            <a:avLst/>
          </a:prstGeom>
        </p:spPr>
      </p:pic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6517D8AE-258C-E28E-F8C2-73EC06A3DC8F}"/>
              </a:ext>
            </a:extLst>
          </p:cNvPr>
          <p:cNvSpPr txBox="1">
            <a:spLocks/>
          </p:cNvSpPr>
          <p:nvPr/>
        </p:nvSpPr>
        <p:spPr>
          <a:xfrm>
            <a:off x="4174716" y="5385407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2.32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1C6EEBA4-14B4-70EB-DE74-403F393FB5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362" y="5740231"/>
            <a:ext cx="199166" cy="227619"/>
          </a:xfrm>
          <a:prstGeom prst="rect">
            <a:avLst/>
          </a:prstGeom>
        </p:spPr>
      </p:pic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7575A089-B3AD-AC30-DA14-8D742404F06C}"/>
              </a:ext>
            </a:extLst>
          </p:cNvPr>
          <p:cNvSpPr txBox="1">
            <a:spLocks/>
          </p:cNvSpPr>
          <p:nvPr/>
        </p:nvSpPr>
        <p:spPr>
          <a:xfrm>
            <a:off x="4174716" y="5697639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5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417.6</a:t>
            </a:r>
            <a:r>
              <a:rPr lang="en-US" altLang="ja-JP" sz="11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sp>
        <p:nvSpPr>
          <p:cNvPr id="25" name="二等辺三角形 24">
            <a:extLst>
              <a:ext uri="{FF2B5EF4-FFF2-40B4-BE49-F238E27FC236}">
                <a16:creationId xmlns:a16="http://schemas.microsoft.com/office/drawing/2014/main" id="{629FB1D5-3393-EEBC-13FE-E1FF0F5E53AC}"/>
              </a:ext>
            </a:extLst>
          </p:cNvPr>
          <p:cNvSpPr/>
          <p:nvPr/>
        </p:nvSpPr>
        <p:spPr>
          <a:xfrm rot="5400000">
            <a:off x="3277368" y="5570396"/>
            <a:ext cx="333180" cy="286635"/>
          </a:xfrm>
          <a:prstGeom prst="triangle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7AD462C5-65B0-D1A8-427C-542796A5D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2233" y="5419822"/>
            <a:ext cx="221473" cy="221473"/>
          </a:xfrm>
          <a:prstGeom prst="rect">
            <a:avLst/>
          </a:prstGeom>
        </p:spPr>
      </p:pic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9DA2FA2F-EEC5-BE49-71F0-7A15C864EB27}"/>
              </a:ext>
            </a:extLst>
          </p:cNvPr>
          <p:cNvSpPr txBox="1">
            <a:spLocks/>
          </p:cNvSpPr>
          <p:nvPr/>
        </p:nvSpPr>
        <p:spPr>
          <a:xfrm>
            <a:off x="7079587" y="5349392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5.02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/50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05179813-C151-432C-8FF5-ACABDACA0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2233" y="5704216"/>
            <a:ext cx="199166" cy="227619"/>
          </a:xfrm>
          <a:prstGeom prst="rect">
            <a:avLst/>
          </a:prstGeom>
        </p:spPr>
      </p:pic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DA68BBF6-D36E-94C6-CD07-04CEF8BC90FB}"/>
              </a:ext>
            </a:extLst>
          </p:cNvPr>
          <p:cNvSpPr txBox="1">
            <a:spLocks/>
          </p:cNvSpPr>
          <p:nvPr/>
        </p:nvSpPr>
        <p:spPr>
          <a:xfrm>
            <a:off x="7079587" y="5661624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b="1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902.1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/512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26538E97-82B0-B64F-C731-6441A5B0A9CF}"/>
              </a:ext>
            </a:extLst>
          </p:cNvPr>
          <p:cNvSpPr/>
          <p:nvPr/>
        </p:nvSpPr>
        <p:spPr>
          <a:xfrm>
            <a:off x="2463107" y="4737976"/>
            <a:ext cx="1798098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59D508F-44D3-15C3-B25D-BB579BA2D9DF}"/>
              </a:ext>
            </a:extLst>
          </p:cNvPr>
          <p:cNvSpPr/>
          <p:nvPr/>
        </p:nvSpPr>
        <p:spPr>
          <a:xfrm>
            <a:off x="9125755" y="5299792"/>
            <a:ext cx="1798098" cy="795694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4" name="グラフィックス 33">
            <a:extLst>
              <a:ext uri="{FF2B5EF4-FFF2-40B4-BE49-F238E27FC236}">
                <a16:creationId xmlns:a16="http://schemas.microsoft.com/office/drawing/2014/main" id="{D40E7A2E-8027-1535-FF2A-4E9B754DF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743" y="5429279"/>
            <a:ext cx="221473" cy="221473"/>
          </a:xfrm>
          <a:prstGeom prst="rect">
            <a:avLst/>
          </a:prstGeom>
        </p:spPr>
      </p:pic>
      <p:sp>
        <p:nvSpPr>
          <p:cNvPr id="35" name="コンテンツ プレースホルダー 2">
            <a:extLst>
              <a:ext uri="{FF2B5EF4-FFF2-40B4-BE49-F238E27FC236}">
                <a16:creationId xmlns:a16="http://schemas.microsoft.com/office/drawing/2014/main" id="{7A824356-CA68-914E-221A-3B6E3E8EDF40}"/>
              </a:ext>
            </a:extLst>
          </p:cNvPr>
          <p:cNvSpPr txBox="1">
            <a:spLocks/>
          </p:cNvSpPr>
          <p:nvPr/>
        </p:nvSpPr>
        <p:spPr>
          <a:xfrm>
            <a:off x="9524097" y="5358849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2.82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/50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36" name="グラフィックス 35">
            <a:extLst>
              <a:ext uri="{FF2B5EF4-FFF2-40B4-BE49-F238E27FC236}">
                <a16:creationId xmlns:a16="http://schemas.microsoft.com/office/drawing/2014/main" id="{35DB9A98-8A83-CBEE-67DB-49186B3DB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6743" y="5713673"/>
            <a:ext cx="199166" cy="227619"/>
          </a:xfrm>
          <a:prstGeom prst="rect">
            <a:avLst/>
          </a:prstGeom>
        </p:spPr>
      </p:pic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51284B1C-D7AF-D7D9-7CAF-A60DBBDD643D}"/>
              </a:ext>
            </a:extLst>
          </p:cNvPr>
          <p:cNvSpPr txBox="1">
            <a:spLocks/>
          </p:cNvSpPr>
          <p:nvPr/>
        </p:nvSpPr>
        <p:spPr>
          <a:xfrm>
            <a:off x="9524097" y="5671081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506.7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/512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sp>
        <p:nvSpPr>
          <p:cNvPr id="38" name="二等辺三角形 37">
            <a:extLst>
              <a:ext uri="{FF2B5EF4-FFF2-40B4-BE49-F238E27FC236}">
                <a16:creationId xmlns:a16="http://schemas.microsoft.com/office/drawing/2014/main" id="{0CB571E8-E93B-96C0-8A3B-82AC38C2ACD6}"/>
              </a:ext>
            </a:extLst>
          </p:cNvPr>
          <p:cNvSpPr/>
          <p:nvPr/>
        </p:nvSpPr>
        <p:spPr>
          <a:xfrm rot="5400000">
            <a:off x="8699242" y="5570396"/>
            <a:ext cx="333180" cy="286635"/>
          </a:xfrm>
          <a:prstGeom prst="triangle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AABB1DC-C909-18C7-6E5D-1BC6274B6729}"/>
              </a:ext>
            </a:extLst>
          </p:cNvPr>
          <p:cNvSpPr/>
          <p:nvPr/>
        </p:nvSpPr>
        <p:spPr>
          <a:xfrm>
            <a:off x="8039842" y="4737976"/>
            <a:ext cx="1798098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8C8AAA6-F0B9-4F52-3B43-0DF94BAD96B5}"/>
              </a:ext>
            </a:extLst>
          </p:cNvPr>
          <p:cNvSpPr txBox="1"/>
          <p:nvPr/>
        </p:nvSpPr>
        <p:spPr>
          <a:xfrm>
            <a:off x="11150289" y="6326156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14/18</a:t>
            </a:r>
          </a:p>
        </p:txBody>
      </p:sp>
    </p:spTree>
    <p:extLst>
      <p:ext uri="{BB962C8B-B14F-4D97-AF65-F5344CB8AC3E}">
        <p14:creationId xmlns:p14="http://schemas.microsoft.com/office/powerpoint/2010/main" val="95300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課題と対策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ダウンリンク速度不足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2B059C-E004-3C5D-43E1-5B14A74124BF}"/>
              </a:ext>
            </a:extLst>
          </p:cNvPr>
          <p:cNvSpPr txBox="1">
            <a:spLocks/>
          </p:cNvSpPr>
          <p:nvPr/>
        </p:nvSpPr>
        <p:spPr>
          <a:xfrm>
            <a:off x="976862" y="1293516"/>
            <a:ext cx="9806473" cy="2507319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Arduino</a:t>
            </a: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MKR</a:t>
            </a: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WAN</a:t>
            </a: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1310</a:t>
            </a: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のテスト結果</a:t>
            </a:r>
            <a:endParaRPr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LoRa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の通信速度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が遅すぎる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ある</a:t>
            </a: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LoRa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モジュールは</a:t>
            </a: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36.5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～</a:t>
            </a: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2.73kBps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なので</a:t>
            </a: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MKR WAN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が特別遅いわけでもない</a:t>
            </a:r>
            <a:endParaRPr lang="en-US" altLang="ja-JP" sz="16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3A03A9C1-94F3-DAFA-B86B-F56334E1F4A5}"/>
              </a:ext>
            </a:extLst>
          </p:cNvPr>
          <p:cNvSpPr txBox="1">
            <a:spLocks/>
          </p:cNvSpPr>
          <p:nvPr/>
        </p:nvSpPr>
        <p:spPr>
          <a:xfrm>
            <a:off x="976862" y="3090446"/>
            <a:ext cx="9806473" cy="3596312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→ 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LoRa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複数チャンネル運用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する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sz="16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チャンネル数だけ</a:t>
            </a:r>
            <a:r>
              <a:rPr lang="en-US" altLang="ja-JP" sz="16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MKR WAN</a:t>
            </a:r>
            <a:r>
              <a:rPr lang="ja-JP" altLang="en-US" sz="16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を搭載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する必要があるので</a:t>
            </a: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つ程度が限度</a:t>
            </a:r>
            <a:endParaRPr lang="en-US" altLang="ja-JP" sz="16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→ 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のダウンリンクを最大</a:t>
            </a:r>
            <a:r>
              <a:rPr lang="en-US" altLang="ja-JP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10Hz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に間引く</a:t>
            </a:r>
            <a:endParaRPr lang="en-US" altLang="ja-JP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0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10Hz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でも</a:t>
            </a:r>
            <a:r>
              <a:rPr lang="ja-JP" altLang="en-US" sz="16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データロストよりはまし</a:t>
            </a:r>
            <a:r>
              <a:rPr lang="en-US" altLang="ja-JP" sz="16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→ 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加速度を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燃焼中のみ計測</a:t>
            </a:r>
            <a:endParaRPr lang="en-US" altLang="ja-JP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一度</a:t>
            </a: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に保存しておき</a:t>
            </a:r>
            <a:r>
              <a:rPr lang="en-US" altLang="ja-JP" sz="16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6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～</a:t>
            </a:r>
            <a:r>
              <a:rPr lang="en-US" altLang="ja-JP" sz="16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lang="ja-JP" altLang="en-US" sz="16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分かけて後から送信</a:t>
            </a:r>
            <a:endParaRPr lang="en-US" altLang="ja-JP" sz="2000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ABAD66-15AD-3E59-D7A1-AD5F2BE41512}"/>
              </a:ext>
            </a:extLst>
          </p:cNvPr>
          <p:cNvSpPr txBox="1"/>
          <p:nvPr/>
        </p:nvSpPr>
        <p:spPr>
          <a:xfrm>
            <a:off x="11150289" y="6326156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15/18</a:t>
            </a:r>
          </a:p>
        </p:txBody>
      </p:sp>
    </p:spTree>
    <p:extLst>
      <p:ext uri="{BB962C8B-B14F-4D97-AF65-F5344CB8AC3E}">
        <p14:creationId xmlns:p14="http://schemas.microsoft.com/office/powerpoint/2010/main" val="360391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課題と対策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ダウンリンク速度不足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6319660-FD04-966E-9D03-E67F6C0AFAB6}"/>
              </a:ext>
            </a:extLst>
          </p:cNvPr>
          <p:cNvSpPr txBox="1">
            <a:spLocks/>
          </p:cNvSpPr>
          <p:nvPr/>
        </p:nvSpPr>
        <p:spPr>
          <a:xfrm>
            <a:off x="986387" y="1271171"/>
            <a:ext cx="9806473" cy="727178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のダウンリンクを最大</a:t>
            </a:r>
            <a:r>
              <a:rPr lang="en-US" altLang="ja-JP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10Hz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に間引く</a:t>
            </a:r>
            <a:endParaRPr lang="en-US" altLang="ja-JP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BED173B-E8E6-F93D-4D3E-D35955D200A5}"/>
              </a:ext>
            </a:extLst>
          </p:cNvPr>
          <p:cNvSpPr/>
          <p:nvPr/>
        </p:nvSpPr>
        <p:spPr>
          <a:xfrm>
            <a:off x="3661015" y="2449734"/>
            <a:ext cx="1798098" cy="795694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C07FCB89-23FE-417F-7ADA-DFD4BD58E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5718" y="2605779"/>
            <a:ext cx="221473" cy="221473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00EBF437-5A36-AD5A-4C16-79932E5A4BE3}"/>
              </a:ext>
            </a:extLst>
          </p:cNvPr>
          <p:cNvSpPr txBox="1">
            <a:spLocks/>
          </p:cNvSpPr>
          <p:nvPr/>
        </p:nvSpPr>
        <p:spPr>
          <a:xfrm>
            <a:off x="4123072" y="2535349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4.52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1390BAD0-17C3-77C0-1FF6-AF51923EC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5718" y="2890173"/>
            <a:ext cx="199166" cy="227619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3D402B4A-8A82-BEEB-718D-32C2FD8B78DF}"/>
              </a:ext>
            </a:extLst>
          </p:cNvPr>
          <p:cNvSpPr txBox="1">
            <a:spLocks/>
          </p:cNvSpPr>
          <p:nvPr/>
        </p:nvSpPr>
        <p:spPr>
          <a:xfrm>
            <a:off x="4123072" y="2847581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5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813</a:t>
            </a:r>
            <a:r>
              <a:rPr lang="en-US" altLang="ja-JP" sz="11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8ED9846-2DC4-FF8A-7102-263A03744C87}"/>
              </a:ext>
            </a:extLst>
          </p:cNvPr>
          <p:cNvSpPr/>
          <p:nvPr/>
        </p:nvSpPr>
        <p:spPr>
          <a:xfrm>
            <a:off x="6105525" y="2449734"/>
            <a:ext cx="1798098" cy="795694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AF94FA8B-978B-654B-126E-F94E048A3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0228" y="2605779"/>
            <a:ext cx="221473" cy="221473"/>
          </a:xfrm>
          <a:prstGeom prst="rect">
            <a:avLst/>
          </a:prstGeom>
        </p:spPr>
      </p:pic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D6ADE1B9-170E-D132-B78D-872936B5C1EF}"/>
              </a:ext>
            </a:extLst>
          </p:cNvPr>
          <p:cNvSpPr txBox="1">
            <a:spLocks/>
          </p:cNvSpPr>
          <p:nvPr/>
        </p:nvSpPr>
        <p:spPr>
          <a:xfrm>
            <a:off x="6567582" y="2535349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380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97712D2D-A65F-5D6E-4C6A-0055DE579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0228" y="2890173"/>
            <a:ext cx="199166" cy="227619"/>
          </a:xfrm>
          <a:prstGeom prst="rect">
            <a:avLst/>
          </a:prstGeom>
        </p:spPr>
      </p:pic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45AAE44A-2E19-C3A2-4469-32F5CB3988DA}"/>
              </a:ext>
            </a:extLst>
          </p:cNvPr>
          <p:cNvSpPr txBox="1">
            <a:spLocks/>
          </p:cNvSpPr>
          <p:nvPr/>
        </p:nvSpPr>
        <p:spPr>
          <a:xfrm>
            <a:off x="6567582" y="2847581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5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68.4</a:t>
            </a:r>
            <a:r>
              <a:rPr lang="en-US" altLang="ja-JP" sz="11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98430583-1B76-BFC4-CFCC-ED686F98A33B}"/>
              </a:ext>
            </a:extLst>
          </p:cNvPr>
          <p:cNvSpPr/>
          <p:nvPr/>
        </p:nvSpPr>
        <p:spPr>
          <a:xfrm rot="5400000">
            <a:off x="5670234" y="2720338"/>
            <a:ext cx="333180" cy="286635"/>
          </a:xfrm>
          <a:prstGeom prst="triangle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DF6211A-0662-8734-B15B-AB10BF60C1FB}"/>
              </a:ext>
            </a:extLst>
          </p:cNvPr>
          <p:cNvSpPr/>
          <p:nvPr/>
        </p:nvSpPr>
        <p:spPr>
          <a:xfrm>
            <a:off x="4855973" y="1887918"/>
            <a:ext cx="1798098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9DA8744A-06E4-BB70-BB2A-C2B4CE29632D}"/>
              </a:ext>
            </a:extLst>
          </p:cNvPr>
          <p:cNvSpPr txBox="1">
            <a:spLocks/>
          </p:cNvSpPr>
          <p:nvPr/>
        </p:nvSpPr>
        <p:spPr>
          <a:xfrm>
            <a:off x="851785" y="3782427"/>
            <a:ext cx="9806473" cy="1167693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加速度を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燃焼中のみ計測</a:t>
            </a:r>
            <a:endParaRPr lang="en-US" altLang="ja-JP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sz="20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20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秒間計測</a:t>
            </a: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して</a:t>
            </a:r>
            <a:r>
              <a:rPr lang="en-US" altLang="ja-JP" sz="20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20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分かけて送信</a:t>
            </a: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する場合</a:t>
            </a:r>
            <a:endParaRPr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476C1E6-C598-45D4-3BDB-EFD073B2B342}"/>
              </a:ext>
            </a:extLst>
          </p:cNvPr>
          <p:cNvSpPr/>
          <p:nvPr/>
        </p:nvSpPr>
        <p:spPr>
          <a:xfrm>
            <a:off x="3651490" y="5551630"/>
            <a:ext cx="1798098" cy="795694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97F8D2A4-1E59-8393-B55B-F771FA4B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6193" y="5707675"/>
            <a:ext cx="221473" cy="221473"/>
          </a:xfrm>
          <a:prstGeom prst="rect">
            <a:avLst/>
          </a:prstGeom>
        </p:spPr>
      </p:pic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C9E9F66B-B7F9-952D-A1E0-CEA860F572FF}"/>
              </a:ext>
            </a:extLst>
          </p:cNvPr>
          <p:cNvSpPr txBox="1">
            <a:spLocks/>
          </p:cNvSpPr>
          <p:nvPr/>
        </p:nvSpPr>
        <p:spPr>
          <a:xfrm>
            <a:off x="4113547" y="5637245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19B57A1F-1BA8-7092-7EE1-76B56FF05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6193" y="5992069"/>
            <a:ext cx="199166" cy="227619"/>
          </a:xfrm>
          <a:prstGeom prst="rect">
            <a:avLst/>
          </a:prstGeom>
        </p:spPr>
      </p:pic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4D8BA81E-00BE-E4CF-9947-7B2511A8A171}"/>
              </a:ext>
            </a:extLst>
          </p:cNvPr>
          <p:cNvSpPr txBox="1">
            <a:spLocks/>
          </p:cNvSpPr>
          <p:nvPr/>
        </p:nvSpPr>
        <p:spPr>
          <a:xfrm>
            <a:off x="4113547" y="5949477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5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813</a:t>
            </a:r>
            <a:r>
              <a:rPr lang="en-US" altLang="ja-JP" sz="11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38E8637-C21B-564E-301B-852319BAEBED}"/>
              </a:ext>
            </a:extLst>
          </p:cNvPr>
          <p:cNvSpPr/>
          <p:nvPr/>
        </p:nvSpPr>
        <p:spPr>
          <a:xfrm>
            <a:off x="6096000" y="5551630"/>
            <a:ext cx="1807624" cy="795694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9BA8C1D4-F9B0-BDB4-2425-50299F949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0703" y="5707675"/>
            <a:ext cx="221473" cy="221473"/>
          </a:xfrm>
          <a:prstGeom prst="rect">
            <a:avLst/>
          </a:prstGeom>
        </p:spPr>
      </p:pic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8F065D90-01AE-A625-815F-7A565C15D681}"/>
              </a:ext>
            </a:extLst>
          </p:cNvPr>
          <p:cNvSpPr txBox="1">
            <a:spLocks/>
          </p:cNvSpPr>
          <p:nvPr/>
        </p:nvSpPr>
        <p:spPr>
          <a:xfrm>
            <a:off x="6558057" y="5637245"/>
            <a:ext cx="110004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300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7EE32939-922B-5641-97D5-7BC38CCD8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0703" y="5992069"/>
            <a:ext cx="199166" cy="227619"/>
          </a:xfrm>
          <a:prstGeom prst="rect">
            <a:avLst/>
          </a:prstGeom>
        </p:spPr>
      </p:pic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373B0EA9-F654-2A0E-9EDA-23887E459437}"/>
              </a:ext>
            </a:extLst>
          </p:cNvPr>
          <p:cNvSpPr txBox="1">
            <a:spLocks/>
          </p:cNvSpPr>
          <p:nvPr/>
        </p:nvSpPr>
        <p:spPr>
          <a:xfrm>
            <a:off x="6558057" y="5949477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5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18</a:t>
            </a:r>
            <a:r>
              <a:rPr lang="en-US" altLang="ja-JP" sz="11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sp>
        <p:nvSpPr>
          <p:cNvPr id="33" name="二等辺三角形 32">
            <a:extLst>
              <a:ext uri="{FF2B5EF4-FFF2-40B4-BE49-F238E27FC236}">
                <a16:creationId xmlns:a16="http://schemas.microsoft.com/office/drawing/2014/main" id="{713D797B-F2DA-01E8-0383-E823FEF1F589}"/>
              </a:ext>
            </a:extLst>
          </p:cNvPr>
          <p:cNvSpPr/>
          <p:nvPr/>
        </p:nvSpPr>
        <p:spPr>
          <a:xfrm rot="5400000">
            <a:off x="5660709" y="5822234"/>
            <a:ext cx="333180" cy="286635"/>
          </a:xfrm>
          <a:prstGeom prst="triangle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1DD503B-03E5-5BFF-C8B4-9BC1FED828FA}"/>
              </a:ext>
            </a:extLst>
          </p:cNvPr>
          <p:cNvSpPr/>
          <p:nvPr/>
        </p:nvSpPr>
        <p:spPr>
          <a:xfrm>
            <a:off x="4846448" y="4989814"/>
            <a:ext cx="1798098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1B05A4E-CBF7-0219-B411-E83557C600D1}"/>
              </a:ext>
            </a:extLst>
          </p:cNvPr>
          <p:cNvSpPr txBox="1"/>
          <p:nvPr/>
        </p:nvSpPr>
        <p:spPr>
          <a:xfrm>
            <a:off x="11150289" y="6326156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16/18</a:t>
            </a:r>
          </a:p>
        </p:txBody>
      </p:sp>
    </p:spTree>
    <p:extLst>
      <p:ext uri="{BB962C8B-B14F-4D97-AF65-F5344CB8AC3E}">
        <p14:creationId xmlns:p14="http://schemas.microsoft.com/office/powerpoint/2010/main" val="491864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課題と対策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ダウンリンク速度不足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6319660-FD04-966E-9D03-E67F6C0AFAB6}"/>
              </a:ext>
            </a:extLst>
          </p:cNvPr>
          <p:cNvSpPr txBox="1">
            <a:spLocks/>
          </p:cNvSpPr>
          <p:nvPr/>
        </p:nvSpPr>
        <p:spPr>
          <a:xfrm>
            <a:off x="986387" y="1271171"/>
            <a:ext cx="9806473" cy="727178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LoRa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複数チャンネル運用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する</a:t>
            </a:r>
            <a:endParaRPr lang="en-US" altLang="ja-JP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24525E-8ABA-A229-5BDC-8552286B6EF7}"/>
              </a:ext>
            </a:extLst>
          </p:cNvPr>
          <p:cNvSpPr/>
          <p:nvPr/>
        </p:nvSpPr>
        <p:spPr>
          <a:xfrm>
            <a:off x="1767437" y="2376889"/>
            <a:ext cx="2412997" cy="1069941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</a:t>
            </a:r>
            <a:endParaRPr kumimoji="1" lang="en-US" altLang="ja-JP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A2F68D1-35B1-FF05-0911-1EB1C96E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845" y="3536704"/>
            <a:ext cx="221473" cy="221473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CE913CE0-5AFE-4660-8938-E739F2C4A782}"/>
              </a:ext>
            </a:extLst>
          </p:cNvPr>
          <p:cNvSpPr txBox="1">
            <a:spLocks/>
          </p:cNvSpPr>
          <p:nvPr/>
        </p:nvSpPr>
        <p:spPr>
          <a:xfrm>
            <a:off x="2266199" y="3466274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300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/480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DB87968-1B4E-0AF2-5951-0AABBA6AE583}"/>
              </a:ext>
            </a:extLst>
          </p:cNvPr>
          <p:cNvSpPr/>
          <p:nvPr/>
        </p:nvSpPr>
        <p:spPr>
          <a:xfrm>
            <a:off x="4853537" y="2376889"/>
            <a:ext cx="2412997" cy="1069941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  <a:endParaRPr kumimoji="1" lang="en-US" altLang="ja-JP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8" name="グラフィックス 37">
            <a:extLst>
              <a:ext uri="{FF2B5EF4-FFF2-40B4-BE49-F238E27FC236}">
                <a16:creationId xmlns:a16="http://schemas.microsoft.com/office/drawing/2014/main" id="{596D057D-E2B9-FB1B-B9E3-89A8CF299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4945" y="3536704"/>
            <a:ext cx="221473" cy="221473"/>
          </a:xfrm>
          <a:prstGeom prst="rect">
            <a:avLst/>
          </a:prstGeom>
        </p:spPr>
      </p:pic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E01715D3-8395-6193-7EE7-EC361371ED92}"/>
              </a:ext>
            </a:extLst>
          </p:cNvPr>
          <p:cNvSpPr txBox="1">
            <a:spLocks/>
          </p:cNvSpPr>
          <p:nvPr/>
        </p:nvSpPr>
        <p:spPr>
          <a:xfrm>
            <a:off x="5352299" y="3466274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380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/480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6CC257-CC54-CF00-B942-85CBB9E4582B}"/>
              </a:ext>
            </a:extLst>
          </p:cNvPr>
          <p:cNvSpPr/>
          <p:nvPr/>
        </p:nvSpPr>
        <p:spPr>
          <a:xfrm>
            <a:off x="7939637" y="2396333"/>
            <a:ext cx="2412997" cy="1069941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  <a:endParaRPr kumimoji="1" lang="en-US" altLang="ja-JP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41" name="グラフィックス 40">
            <a:extLst>
              <a:ext uri="{FF2B5EF4-FFF2-40B4-BE49-F238E27FC236}">
                <a16:creationId xmlns:a16="http://schemas.microsoft.com/office/drawing/2014/main" id="{5C2EA484-8E49-F47C-4443-54A834318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1045" y="3556148"/>
            <a:ext cx="221473" cy="221473"/>
          </a:xfrm>
          <a:prstGeom prst="rect">
            <a:avLst/>
          </a:prstGeom>
        </p:spPr>
      </p:pic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623AF4A3-0E31-3EE6-2202-3234174BB996}"/>
              </a:ext>
            </a:extLst>
          </p:cNvPr>
          <p:cNvSpPr txBox="1">
            <a:spLocks/>
          </p:cNvSpPr>
          <p:nvPr/>
        </p:nvSpPr>
        <p:spPr>
          <a:xfrm>
            <a:off x="8438399" y="3485718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204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/480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98F3700-C9AA-331C-A580-12F7894E4BB2}"/>
              </a:ext>
            </a:extLst>
          </p:cNvPr>
          <p:cNvSpPr/>
          <p:nvPr/>
        </p:nvSpPr>
        <p:spPr>
          <a:xfrm>
            <a:off x="3062837" y="4622203"/>
            <a:ext cx="2412997" cy="1069941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44" name="グラフィックス 43">
            <a:extLst>
              <a:ext uri="{FF2B5EF4-FFF2-40B4-BE49-F238E27FC236}">
                <a16:creationId xmlns:a16="http://schemas.microsoft.com/office/drawing/2014/main" id="{2243CB63-A088-039E-5DCC-B1989020B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245" y="5782018"/>
            <a:ext cx="221473" cy="221473"/>
          </a:xfrm>
          <a:prstGeom prst="rect">
            <a:avLst/>
          </a:prstGeom>
        </p:spPr>
      </p:pic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A251700B-6171-BD8E-0FC3-54ACD9F41F10}"/>
              </a:ext>
            </a:extLst>
          </p:cNvPr>
          <p:cNvSpPr txBox="1">
            <a:spLocks/>
          </p:cNvSpPr>
          <p:nvPr/>
        </p:nvSpPr>
        <p:spPr>
          <a:xfrm>
            <a:off x="3561599" y="5711588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291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/480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221F7BE6-96E3-2CC1-20CC-9151B4032B2F}"/>
              </a:ext>
            </a:extLst>
          </p:cNvPr>
          <p:cNvSpPr/>
          <p:nvPr/>
        </p:nvSpPr>
        <p:spPr>
          <a:xfrm>
            <a:off x="6475276" y="4593088"/>
            <a:ext cx="2412997" cy="1069941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汎用</a:t>
            </a:r>
            <a:endParaRPr kumimoji="1" lang="en-US" altLang="ja-JP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アップリンク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47" name="グラフィックス 46">
            <a:extLst>
              <a:ext uri="{FF2B5EF4-FFF2-40B4-BE49-F238E27FC236}">
                <a16:creationId xmlns:a16="http://schemas.microsoft.com/office/drawing/2014/main" id="{DB5F58F1-501B-872A-4F16-1F193CE8A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6684" y="5752903"/>
            <a:ext cx="221473" cy="221473"/>
          </a:xfrm>
          <a:prstGeom prst="rect">
            <a:avLst/>
          </a:prstGeom>
        </p:spPr>
      </p:pic>
      <p:sp>
        <p:nvSpPr>
          <p:cNvPr id="48" name="コンテンツ プレースホルダー 2">
            <a:extLst>
              <a:ext uri="{FF2B5EF4-FFF2-40B4-BE49-F238E27FC236}">
                <a16:creationId xmlns:a16="http://schemas.microsoft.com/office/drawing/2014/main" id="{8C494982-A0A9-3846-E45E-28B871CA0A66}"/>
              </a:ext>
            </a:extLst>
          </p:cNvPr>
          <p:cNvSpPr txBox="1">
            <a:spLocks/>
          </p:cNvSpPr>
          <p:nvPr/>
        </p:nvSpPr>
        <p:spPr>
          <a:xfrm>
            <a:off x="6974038" y="5682473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随時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/480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CF71CA2-0FE9-C055-CA11-9AA9CF4F3B50}"/>
              </a:ext>
            </a:extLst>
          </p:cNvPr>
          <p:cNvSpPr txBox="1"/>
          <p:nvPr/>
        </p:nvSpPr>
        <p:spPr>
          <a:xfrm>
            <a:off x="11150289" y="6326156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17/21</a:t>
            </a:r>
          </a:p>
        </p:txBody>
      </p:sp>
    </p:spTree>
    <p:extLst>
      <p:ext uri="{BB962C8B-B14F-4D97-AF65-F5344CB8AC3E}">
        <p14:creationId xmlns:p14="http://schemas.microsoft.com/office/powerpoint/2010/main" val="3828356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課題と対策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修正データフロー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CF71CA2-0FE9-C055-CA11-9AA9CF4F3B50}"/>
              </a:ext>
            </a:extLst>
          </p:cNvPr>
          <p:cNvSpPr txBox="1"/>
          <p:nvPr/>
        </p:nvSpPr>
        <p:spPr>
          <a:xfrm>
            <a:off x="11150289" y="6326156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18/21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69CDE24-BEEF-E7B0-2297-B23911D0FAFE}"/>
              </a:ext>
            </a:extLst>
          </p:cNvPr>
          <p:cNvSpPr/>
          <p:nvPr/>
        </p:nvSpPr>
        <p:spPr>
          <a:xfrm>
            <a:off x="1180576" y="1833004"/>
            <a:ext cx="1798098" cy="552362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85FCD2C-C0BE-B456-7445-230C8AB7045D}"/>
              </a:ext>
            </a:extLst>
          </p:cNvPr>
          <p:cNvSpPr/>
          <p:nvPr/>
        </p:nvSpPr>
        <p:spPr>
          <a:xfrm>
            <a:off x="3801799" y="1824485"/>
            <a:ext cx="1798098" cy="552359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FA615A8-F722-E132-6694-00E436894615}"/>
              </a:ext>
            </a:extLst>
          </p:cNvPr>
          <p:cNvSpPr/>
          <p:nvPr/>
        </p:nvSpPr>
        <p:spPr>
          <a:xfrm>
            <a:off x="6423023" y="1833005"/>
            <a:ext cx="1798099" cy="552359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244DA0F-0872-EB94-B1FB-97F2139F6617}"/>
              </a:ext>
            </a:extLst>
          </p:cNvPr>
          <p:cNvSpPr/>
          <p:nvPr/>
        </p:nvSpPr>
        <p:spPr>
          <a:xfrm>
            <a:off x="9196961" y="1840342"/>
            <a:ext cx="1798100" cy="552357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0C016EB-E102-9AEC-0CA9-21C4CA96A98B}"/>
              </a:ext>
            </a:extLst>
          </p:cNvPr>
          <p:cNvSpPr/>
          <p:nvPr/>
        </p:nvSpPr>
        <p:spPr>
          <a:xfrm>
            <a:off x="4752945" y="4803508"/>
            <a:ext cx="2412997" cy="7657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BA03DDE-E1F1-D639-6E47-5A03BEEEAB11}"/>
              </a:ext>
            </a:extLst>
          </p:cNvPr>
          <p:cNvSpPr/>
          <p:nvPr/>
        </p:nvSpPr>
        <p:spPr>
          <a:xfrm>
            <a:off x="1690180" y="4008415"/>
            <a:ext cx="2412997" cy="7657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80002D2-6DF2-B56B-E1FF-EFD473BE3C40}"/>
              </a:ext>
            </a:extLst>
          </p:cNvPr>
          <p:cNvSpPr/>
          <p:nvPr/>
        </p:nvSpPr>
        <p:spPr>
          <a:xfrm>
            <a:off x="7990462" y="4803508"/>
            <a:ext cx="2412997" cy="7657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</a:p>
        </p:txBody>
      </p:sp>
      <p:cxnSp>
        <p:nvCxnSpPr>
          <p:cNvPr id="16" name="直線矢印コネクタ 28">
            <a:extLst>
              <a:ext uri="{FF2B5EF4-FFF2-40B4-BE49-F238E27FC236}">
                <a16:creationId xmlns:a16="http://schemas.microsoft.com/office/drawing/2014/main" id="{B35E1BDD-33F7-5F52-0419-CB76D1DE044A}"/>
              </a:ext>
            </a:extLst>
          </p:cNvPr>
          <p:cNvCxnSpPr>
            <a:cxnSpLocks/>
            <a:stCxn id="9" idx="2"/>
            <a:endCxn id="98" idx="0"/>
          </p:cNvCxnSpPr>
          <p:nvPr/>
        </p:nvCxnSpPr>
        <p:spPr>
          <a:xfrm rot="16200000" flipH="1">
            <a:off x="4414591" y="50399"/>
            <a:ext cx="1623049" cy="6292981"/>
          </a:xfrm>
          <a:prstGeom prst="bentConnector3">
            <a:avLst>
              <a:gd name="adj1" fmla="val 27237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39">
            <a:extLst>
              <a:ext uri="{FF2B5EF4-FFF2-40B4-BE49-F238E27FC236}">
                <a16:creationId xmlns:a16="http://schemas.microsoft.com/office/drawing/2014/main" id="{C54B4823-5585-5BB0-D1EB-1D300AF70115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5400000">
            <a:off x="2859064" y="2166629"/>
            <a:ext cx="1631571" cy="2052000"/>
          </a:xfrm>
          <a:prstGeom prst="bentConnector3">
            <a:avLst>
              <a:gd name="adj1" fmla="val 47665"/>
            </a:avLst>
          </a:prstGeom>
          <a:ln w="539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43">
            <a:extLst>
              <a:ext uri="{FF2B5EF4-FFF2-40B4-BE49-F238E27FC236}">
                <a16:creationId xmlns:a16="http://schemas.microsoft.com/office/drawing/2014/main" id="{D7F3F48A-439F-DA27-4CDE-3F16117C3432}"/>
              </a:ext>
            </a:extLst>
          </p:cNvPr>
          <p:cNvCxnSpPr>
            <a:cxnSpLocks/>
            <a:stCxn id="10" idx="2"/>
            <a:endCxn id="106" idx="0"/>
          </p:cNvCxnSpPr>
          <p:nvPr/>
        </p:nvCxnSpPr>
        <p:spPr>
          <a:xfrm rot="16200000" flipH="1">
            <a:off x="6134660" y="943032"/>
            <a:ext cx="1631570" cy="4499194"/>
          </a:xfrm>
          <a:prstGeom prst="bentConnector3">
            <a:avLst>
              <a:gd name="adj1" fmla="val 47736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51">
            <a:extLst>
              <a:ext uri="{FF2B5EF4-FFF2-40B4-BE49-F238E27FC236}">
                <a16:creationId xmlns:a16="http://schemas.microsoft.com/office/drawing/2014/main" id="{72BE65D1-68F9-0676-A850-042D0D6DD9C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4368548" y="1054889"/>
            <a:ext cx="1623051" cy="4284000"/>
          </a:xfrm>
          <a:prstGeom prst="bentConnector3">
            <a:avLst>
              <a:gd name="adj1" fmla="val 6584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56">
            <a:extLst>
              <a:ext uri="{FF2B5EF4-FFF2-40B4-BE49-F238E27FC236}">
                <a16:creationId xmlns:a16="http://schemas.microsoft.com/office/drawing/2014/main" id="{7373A691-1516-FD54-4C8B-25692EBBC42A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7373001" y="2334436"/>
            <a:ext cx="2418144" cy="2520000"/>
          </a:xfrm>
          <a:prstGeom prst="bentConnector3">
            <a:avLst>
              <a:gd name="adj1" fmla="val 44271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8">
            <a:extLst>
              <a:ext uri="{FF2B5EF4-FFF2-40B4-BE49-F238E27FC236}">
                <a16:creationId xmlns:a16="http://schemas.microsoft.com/office/drawing/2014/main" id="{EB15AA98-9DBE-C40E-C862-E335DC9F6BFA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16200000" flipH="1">
            <a:off x="1358101" y="3106890"/>
            <a:ext cx="1623049" cy="180000"/>
          </a:xfrm>
          <a:prstGeom prst="bentConnector3">
            <a:avLst>
              <a:gd name="adj1" fmla="val 27699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56">
            <a:extLst>
              <a:ext uri="{FF2B5EF4-FFF2-40B4-BE49-F238E27FC236}">
                <a16:creationId xmlns:a16="http://schemas.microsoft.com/office/drawing/2014/main" id="{77E286A9-CC64-8432-8738-A86609C4731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5431687" y="2913122"/>
            <a:ext cx="2418144" cy="1362629"/>
          </a:xfrm>
          <a:prstGeom prst="bentConnector3">
            <a:avLst>
              <a:gd name="adj1" fmla="val 44238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39">
            <a:extLst>
              <a:ext uri="{FF2B5EF4-FFF2-40B4-BE49-F238E27FC236}">
                <a16:creationId xmlns:a16="http://schemas.microsoft.com/office/drawing/2014/main" id="{90209FC9-3167-F21B-1975-00A12361E3EC}"/>
              </a:ext>
            </a:extLst>
          </p:cNvPr>
          <p:cNvCxnSpPr>
            <a:cxnSpLocks/>
            <a:stCxn id="10" idx="2"/>
            <a:endCxn id="76" idx="0"/>
          </p:cNvCxnSpPr>
          <p:nvPr/>
        </p:nvCxnSpPr>
        <p:spPr>
          <a:xfrm rot="16200000" flipH="1">
            <a:off x="4208767" y="2868924"/>
            <a:ext cx="1645084" cy="660923"/>
          </a:xfrm>
          <a:prstGeom prst="bentConnector3">
            <a:avLst>
              <a:gd name="adj1" fmla="val 46855"/>
            </a:avLst>
          </a:prstGeom>
          <a:ln w="539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101">
            <a:extLst>
              <a:ext uri="{FF2B5EF4-FFF2-40B4-BE49-F238E27FC236}">
                <a16:creationId xmlns:a16="http://schemas.microsoft.com/office/drawing/2014/main" id="{FF03BFC3-CEF6-E854-4814-86305C2603D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5400000">
            <a:off x="5904153" y="-183443"/>
            <a:ext cx="1615716" cy="6768000"/>
          </a:xfrm>
          <a:prstGeom prst="bentConnector3">
            <a:avLst>
              <a:gd name="adj1" fmla="val 79476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105">
            <a:extLst>
              <a:ext uri="{FF2B5EF4-FFF2-40B4-BE49-F238E27FC236}">
                <a16:creationId xmlns:a16="http://schemas.microsoft.com/office/drawing/2014/main" id="{B62C8F75-271D-E2DA-26E7-925308C1807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6982607" y="1690103"/>
            <a:ext cx="2410809" cy="3816000"/>
          </a:xfrm>
          <a:prstGeom prst="bentConnector3">
            <a:avLst>
              <a:gd name="adj1" fmla="val 5325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105">
            <a:extLst>
              <a:ext uri="{FF2B5EF4-FFF2-40B4-BE49-F238E27FC236}">
                <a16:creationId xmlns:a16="http://schemas.microsoft.com/office/drawing/2014/main" id="{77ABA846-0735-100B-A23C-6341753A23F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5400000">
            <a:off x="8890607" y="3598103"/>
            <a:ext cx="2410809" cy="0"/>
          </a:xfrm>
          <a:prstGeom prst="bentConnector3">
            <a:avLst>
              <a:gd name="adj1" fmla="val 5344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113AC947-E6CB-A426-DCA6-46F5EB2D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8707" y="1233046"/>
            <a:ext cx="221473" cy="221473"/>
          </a:xfrm>
          <a:prstGeom prst="rect">
            <a:avLst/>
          </a:prstGeom>
        </p:spPr>
      </p:pic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C1C3ACCF-EE02-6B94-3CB5-D48A642AE756}"/>
              </a:ext>
            </a:extLst>
          </p:cNvPr>
          <p:cNvSpPr txBox="1">
            <a:spLocks/>
          </p:cNvSpPr>
          <p:nvPr/>
        </p:nvSpPr>
        <p:spPr>
          <a:xfrm>
            <a:off x="1696061" y="1162616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38C44B4B-6727-87DE-0420-EF75527F3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8707" y="1517440"/>
            <a:ext cx="199166" cy="227619"/>
          </a:xfrm>
          <a:prstGeom prst="rect">
            <a:avLst/>
          </a:prstGeom>
        </p:spPr>
      </p:pic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CDA07938-C5A2-4F30-F07F-DC955C5002DF}"/>
              </a:ext>
            </a:extLst>
          </p:cNvPr>
          <p:cNvSpPr txBox="1">
            <a:spLocks/>
          </p:cNvSpPr>
          <p:nvPr/>
        </p:nvSpPr>
        <p:spPr>
          <a:xfrm>
            <a:off x="1696061" y="1474848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1.08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MB</a:t>
            </a:r>
          </a:p>
        </p:txBody>
      </p:sp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79EF3965-DE87-71FD-5E5F-558E291CB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177" y="1218646"/>
            <a:ext cx="221473" cy="221473"/>
          </a:xfrm>
          <a:prstGeom prst="rect">
            <a:avLst/>
          </a:prstGeom>
        </p:spPr>
      </p:pic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584520A7-521E-4602-27F6-C77A86BB3012}"/>
              </a:ext>
            </a:extLst>
          </p:cNvPr>
          <p:cNvSpPr txBox="1">
            <a:spLocks/>
          </p:cNvSpPr>
          <p:nvPr/>
        </p:nvSpPr>
        <p:spPr>
          <a:xfrm>
            <a:off x="4330531" y="1148216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4.52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33" name="グラフィックス 32">
            <a:extLst>
              <a:ext uri="{FF2B5EF4-FFF2-40B4-BE49-F238E27FC236}">
                <a16:creationId xmlns:a16="http://schemas.microsoft.com/office/drawing/2014/main" id="{829F8D75-356C-9F7F-43B7-256180E2C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3177" y="1503040"/>
            <a:ext cx="199166" cy="227619"/>
          </a:xfrm>
          <a:prstGeom prst="rect">
            <a:avLst/>
          </a:prstGeom>
        </p:spPr>
      </p:pic>
      <p:sp>
        <p:nvSpPr>
          <p:cNvPr id="34" name="コンテンツ プレースホルダー 2">
            <a:extLst>
              <a:ext uri="{FF2B5EF4-FFF2-40B4-BE49-F238E27FC236}">
                <a16:creationId xmlns:a16="http://schemas.microsoft.com/office/drawing/2014/main" id="{7FB5BB96-17EE-21A3-47A4-24A757CB6A89}"/>
              </a:ext>
            </a:extLst>
          </p:cNvPr>
          <p:cNvSpPr txBox="1">
            <a:spLocks/>
          </p:cNvSpPr>
          <p:nvPr/>
        </p:nvSpPr>
        <p:spPr>
          <a:xfrm>
            <a:off x="4330531" y="1460448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5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813</a:t>
            </a:r>
            <a:r>
              <a:rPr lang="en-US" altLang="ja-JP" sz="11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pic>
        <p:nvPicPr>
          <p:cNvPr id="35" name="グラフィックス 34">
            <a:extLst>
              <a:ext uri="{FF2B5EF4-FFF2-40B4-BE49-F238E27FC236}">
                <a16:creationId xmlns:a16="http://schemas.microsoft.com/office/drawing/2014/main" id="{911FC3E7-6412-4F87-4E0F-E3C69F6BA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7647" y="1243124"/>
            <a:ext cx="221473" cy="221473"/>
          </a:xfrm>
          <a:prstGeom prst="rect">
            <a:avLst/>
          </a:prstGeom>
        </p:spPr>
      </p:pic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5E0F1E48-F31E-6D4C-9A6A-70073612769D}"/>
              </a:ext>
            </a:extLst>
          </p:cNvPr>
          <p:cNvSpPr txBox="1">
            <a:spLocks/>
          </p:cNvSpPr>
          <p:nvPr/>
        </p:nvSpPr>
        <p:spPr>
          <a:xfrm>
            <a:off x="6965001" y="1172694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204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C8489E6D-CD2E-D6D0-26D9-862143FB6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647" y="1527518"/>
            <a:ext cx="199166" cy="227619"/>
          </a:xfrm>
          <a:prstGeom prst="rect">
            <a:avLst/>
          </a:prstGeom>
        </p:spPr>
      </p:pic>
      <p:sp>
        <p:nvSpPr>
          <p:cNvPr id="51" name="コンテンツ プレースホルダー 2">
            <a:extLst>
              <a:ext uri="{FF2B5EF4-FFF2-40B4-BE49-F238E27FC236}">
                <a16:creationId xmlns:a16="http://schemas.microsoft.com/office/drawing/2014/main" id="{CAC3DC25-EC3C-6921-49F6-E487691E208B}"/>
              </a:ext>
            </a:extLst>
          </p:cNvPr>
          <p:cNvSpPr txBox="1">
            <a:spLocks/>
          </p:cNvSpPr>
          <p:nvPr/>
        </p:nvSpPr>
        <p:spPr>
          <a:xfrm>
            <a:off x="6965001" y="1484926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36.72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C16B2071-CD98-7B4F-E339-B329D4CA6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2610" y="1221769"/>
            <a:ext cx="221473" cy="221473"/>
          </a:xfrm>
          <a:prstGeom prst="rect">
            <a:avLst/>
          </a:prstGeom>
        </p:spPr>
      </p:pic>
      <p:sp>
        <p:nvSpPr>
          <p:cNvPr id="53" name="コンテンツ プレースホルダー 2">
            <a:extLst>
              <a:ext uri="{FF2B5EF4-FFF2-40B4-BE49-F238E27FC236}">
                <a16:creationId xmlns:a16="http://schemas.microsoft.com/office/drawing/2014/main" id="{F7FC583E-7B7C-E2A5-C0E7-86FCFA4962B0}"/>
              </a:ext>
            </a:extLst>
          </p:cNvPr>
          <p:cNvSpPr txBox="1">
            <a:spLocks/>
          </p:cNvSpPr>
          <p:nvPr/>
        </p:nvSpPr>
        <p:spPr>
          <a:xfrm>
            <a:off x="9679964" y="1151339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5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291</a:t>
            </a:r>
            <a:r>
              <a:rPr lang="en-US" altLang="ja-JP" sz="11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</p:txBody>
      </p:sp>
      <p:pic>
        <p:nvPicPr>
          <p:cNvPr id="54" name="グラフィックス 53">
            <a:extLst>
              <a:ext uri="{FF2B5EF4-FFF2-40B4-BE49-F238E27FC236}">
                <a16:creationId xmlns:a16="http://schemas.microsoft.com/office/drawing/2014/main" id="{DA9C6BA9-94D2-8975-4CE7-DEE8F91FF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2610" y="1506163"/>
            <a:ext cx="199166" cy="227619"/>
          </a:xfrm>
          <a:prstGeom prst="rect">
            <a:avLst/>
          </a:prstGeom>
        </p:spPr>
      </p:pic>
      <p:sp>
        <p:nvSpPr>
          <p:cNvPr id="55" name="コンテンツ プレースホルダー 2">
            <a:extLst>
              <a:ext uri="{FF2B5EF4-FFF2-40B4-BE49-F238E27FC236}">
                <a16:creationId xmlns:a16="http://schemas.microsoft.com/office/drawing/2014/main" id="{5273CC09-C502-D42A-D4C8-D69982DBC1A9}"/>
              </a:ext>
            </a:extLst>
          </p:cNvPr>
          <p:cNvSpPr txBox="1">
            <a:spLocks/>
          </p:cNvSpPr>
          <p:nvPr/>
        </p:nvSpPr>
        <p:spPr>
          <a:xfrm>
            <a:off x="9679964" y="1463571"/>
            <a:ext cx="1631950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52.38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pic>
        <p:nvPicPr>
          <p:cNvPr id="56" name="グラフィックス 55">
            <a:extLst>
              <a:ext uri="{FF2B5EF4-FFF2-40B4-BE49-F238E27FC236}">
                <a16:creationId xmlns:a16="http://schemas.microsoft.com/office/drawing/2014/main" id="{3840C3BF-80BB-6956-67BD-36DE74601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0743" y="4873938"/>
            <a:ext cx="221473" cy="221473"/>
          </a:xfrm>
          <a:prstGeom prst="rect">
            <a:avLst/>
          </a:prstGeom>
        </p:spPr>
      </p:pic>
      <p:sp>
        <p:nvSpPr>
          <p:cNvPr id="57" name="コンテンツ プレースホルダー 2">
            <a:extLst>
              <a:ext uri="{FF2B5EF4-FFF2-40B4-BE49-F238E27FC236}">
                <a16:creationId xmlns:a16="http://schemas.microsoft.com/office/drawing/2014/main" id="{A65821DA-7F4B-A0A0-9F34-187F7542F939}"/>
              </a:ext>
            </a:extLst>
          </p:cNvPr>
          <p:cNvSpPr txBox="1">
            <a:spLocks/>
          </p:cNvSpPr>
          <p:nvPr/>
        </p:nvSpPr>
        <p:spPr>
          <a:xfrm>
            <a:off x="2178097" y="4803508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11.02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/125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58" name="グラフィックス 57">
            <a:extLst>
              <a:ext uri="{FF2B5EF4-FFF2-40B4-BE49-F238E27FC236}">
                <a16:creationId xmlns:a16="http://schemas.microsoft.com/office/drawing/2014/main" id="{7D22B51D-8DF6-535A-0FCA-F66F1CB3E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743" y="5158332"/>
            <a:ext cx="199166" cy="227619"/>
          </a:xfrm>
          <a:prstGeom prst="rect">
            <a:avLst/>
          </a:prstGeom>
        </p:spPr>
      </p:pic>
      <p:sp>
        <p:nvSpPr>
          <p:cNvPr id="59" name="コンテンツ プレースホルダー 2">
            <a:extLst>
              <a:ext uri="{FF2B5EF4-FFF2-40B4-BE49-F238E27FC236}">
                <a16:creationId xmlns:a16="http://schemas.microsoft.com/office/drawing/2014/main" id="{438C52FF-8801-DCD5-7276-487B325A9D7C}"/>
              </a:ext>
            </a:extLst>
          </p:cNvPr>
          <p:cNvSpPr txBox="1">
            <a:spLocks/>
          </p:cNvSpPr>
          <p:nvPr/>
        </p:nvSpPr>
        <p:spPr>
          <a:xfrm>
            <a:off x="2178097" y="5115740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0.002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/32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GB</a:t>
            </a:r>
          </a:p>
        </p:txBody>
      </p:sp>
      <p:pic>
        <p:nvPicPr>
          <p:cNvPr id="60" name="グラフィックス 59">
            <a:extLst>
              <a:ext uri="{FF2B5EF4-FFF2-40B4-BE49-F238E27FC236}">
                <a16:creationId xmlns:a16="http://schemas.microsoft.com/office/drawing/2014/main" id="{6042843B-D1A4-327C-2D08-C3E26E28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0988" y="5662471"/>
            <a:ext cx="221473" cy="221473"/>
          </a:xfrm>
          <a:prstGeom prst="rect">
            <a:avLst/>
          </a:prstGeom>
        </p:spPr>
      </p:pic>
      <p:sp>
        <p:nvSpPr>
          <p:cNvPr id="61" name="コンテンツ プレースホルダー 2">
            <a:extLst>
              <a:ext uri="{FF2B5EF4-FFF2-40B4-BE49-F238E27FC236}">
                <a16:creationId xmlns:a16="http://schemas.microsoft.com/office/drawing/2014/main" id="{6A3D4C1E-762F-D7A7-49C2-307CA0987AC4}"/>
              </a:ext>
            </a:extLst>
          </p:cNvPr>
          <p:cNvSpPr txBox="1">
            <a:spLocks/>
          </p:cNvSpPr>
          <p:nvPr/>
        </p:nvSpPr>
        <p:spPr>
          <a:xfrm>
            <a:off x="5298342" y="5592041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2.82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/50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pic>
        <p:nvPicPr>
          <p:cNvPr id="62" name="グラフィックス 61">
            <a:extLst>
              <a:ext uri="{FF2B5EF4-FFF2-40B4-BE49-F238E27FC236}">
                <a16:creationId xmlns:a16="http://schemas.microsoft.com/office/drawing/2014/main" id="{78F85811-3ABC-DC4C-645E-E784797CC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0988" y="5946865"/>
            <a:ext cx="199166" cy="227619"/>
          </a:xfrm>
          <a:prstGeom prst="rect">
            <a:avLst/>
          </a:prstGeom>
        </p:spPr>
      </p:pic>
      <p:sp>
        <p:nvSpPr>
          <p:cNvPr id="63" name="コンテンツ プレースホルダー 2">
            <a:extLst>
              <a:ext uri="{FF2B5EF4-FFF2-40B4-BE49-F238E27FC236}">
                <a16:creationId xmlns:a16="http://schemas.microsoft.com/office/drawing/2014/main" id="{E5E36987-A1DD-8A99-1F84-A0952749F15F}"/>
              </a:ext>
            </a:extLst>
          </p:cNvPr>
          <p:cNvSpPr txBox="1">
            <a:spLocks/>
          </p:cNvSpPr>
          <p:nvPr/>
        </p:nvSpPr>
        <p:spPr>
          <a:xfrm>
            <a:off x="5298342" y="5904273"/>
            <a:ext cx="1859304" cy="358154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506.7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/512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D09DDB99-E398-2737-3925-FD8166F8757C}"/>
              </a:ext>
            </a:extLst>
          </p:cNvPr>
          <p:cNvSpPr/>
          <p:nvPr/>
        </p:nvSpPr>
        <p:spPr>
          <a:xfrm>
            <a:off x="4982708" y="4021928"/>
            <a:ext cx="758126" cy="507579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50Hz</a:t>
            </a:r>
          </a:p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制限</a:t>
            </a:r>
          </a:p>
        </p:txBody>
      </p:sp>
      <p:cxnSp>
        <p:nvCxnSpPr>
          <p:cNvPr id="86" name="直線矢印コネクタ 39">
            <a:extLst>
              <a:ext uri="{FF2B5EF4-FFF2-40B4-BE49-F238E27FC236}">
                <a16:creationId xmlns:a16="http://schemas.microsoft.com/office/drawing/2014/main" id="{1E393C86-D86F-6BB9-A598-EB99DB707828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5361771" y="4529507"/>
            <a:ext cx="0" cy="274001"/>
          </a:xfrm>
          <a:prstGeom prst="straightConnector1">
            <a:avLst/>
          </a:prstGeom>
          <a:ln w="539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91DD10E9-8B6B-59E1-FB93-598ECB0F19B5}"/>
              </a:ext>
            </a:extLst>
          </p:cNvPr>
          <p:cNvSpPr/>
          <p:nvPr/>
        </p:nvSpPr>
        <p:spPr>
          <a:xfrm>
            <a:off x="7993543" y="4008415"/>
            <a:ext cx="758126" cy="507579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50Hz</a:t>
            </a:r>
          </a:p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制限</a:t>
            </a:r>
          </a:p>
        </p:txBody>
      </p:sp>
      <p:cxnSp>
        <p:nvCxnSpPr>
          <p:cNvPr id="101" name="直線矢印コネクタ 28">
            <a:extLst>
              <a:ext uri="{FF2B5EF4-FFF2-40B4-BE49-F238E27FC236}">
                <a16:creationId xmlns:a16="http://schemas.microsoft.com/office/drawing/2014/main" id="{630A0440-A477-A13F-4952-3BDD5AAAC564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8372606" y="4515994"/>
            <a:ext cx="0" cy="28751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5867BEFD-C505-B6E5-F284-F872FB3DD6DC}"/>
              </a:ext>
            </a:extLst>
          </p:cNvPr>
          <p:cNvSpPr/>
          <p:nvPr/>
        </p:nvSpPr>
        <p:spPr>
          <a:xfrm>
            <a:off x="8820979" y="4008414"/>
            <a:ext cx="758126" cy="507579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Hz</a:t>
            </a:r>
          </a:p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制限</a:t>
            </a:r>
          </a:p>
        </p:txBody>
      </p:sp>
      <p:cxnSp>
        <p:nvCxnSpPr>
          <p:cNvPr id="109" name="直線矢印コネクタ 43">
            <a:extLst>
              <a:ext uri="{FF2B5EF4-FFF2-40B4-BE49-F238E27FC236}">
                <a16:creationId xmlns:a16="http://schemas.microsoft.com/office/drawing/2014/main" id="{AB73055F-8B73-E55C-B2B3-B143B3061D5F}"/>
              </a:ext>
            </a:extLst>
          </p:cNvPr>
          <p:cNvCxnSpPr>
            <a:cxnSpLocks/>
            <a:stCxn id="106" idx="2"/>
            <a:endCxn id="15" idx="0"/>
          </p:cNvCxnSpPr>
          <p:nvPr/>
        </p:nvCxnSpPr>
        <p:spPr>
          <a:xfrm flipH="1">
            <a:off x="9196961" y="4515993"/>
            <a:ext cx="3081" cy="2875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グラフィックス 116">
            <a:extLst>
              <a:ext uri="{FF2B5EF4-FFF2-40B4-BE49-F238E27FC236}">
                <a16:creationId xmlns:a16="http://schemas.microsoft.com/office/drawing/2014/main" id="{3C7195D6-1B49-DB18-D346-45895D6B1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5604" y="5689028"/>
            <a:ext cx="221473" cy="221473"/>
          </a:xfrm>
          <a:prstGeom prst="rect">
            <a:avLst/>
          </a:prstGeom>
        </p:spPr>
      </p:pic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BA52EA06-9A5B-00E8-E37E-9A475E6CA3A6}"/>
              </a:ext>
            </a:extLst>
          </p:cNvPr>
          <p:cNvSpPr txBox="1">
            <a:spLocks/>
          </p:cNvSpPr>
          <p:nvPr/>
        </p:nvSpPr>
        <p:spPr>
          <a:xfrm>
            <a:off x="8517077" y="5685306"/>
            <a:ext cx="1433842" cy="1126832"/>
          </a:xfrm>
          <a:prstGeom prst="rect">
            <a:avLst/>
          </a:prstGeom>
        </p:spPr>
        <p:txBody>
          <a:bodyPr vert="horz" lIns="91440" tIns="90000" rIns="91440" bIns="9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300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/480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380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/480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204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/480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altLang="ja-JP" sz="14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291</a:t>
            </a:r>
            <a:r>
              <a:rPr lang="en-US" altLang="ja-JP" sz="1200" dirty="0">
                <a:solidFill>
                  <a:srgbClr val="92D05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/480</a:t>
            </a:r>
            <a:r>
              <a: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</a:p>
          <a:p>
            <a:pPr algn="l">
              <a:lnSpc>
                <a:spcPct val="100000"/>
              </a:lnSpc>
            </a:pPr>
            <a:endParaRPr lang="en-US" altLang="ja-JP" sz="105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647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B25D48-BEE7-B638-1813-27E0FC379D2D}"/>
              </a:ext>
            </a:extLst>
          </p:cNvPr>
          <p:cNvSpPr txBox="1"/>
          <p:nvPr/>
        </p:nvSpPr>
        <p:spPr>
          <a:xfrm>
            <a:off x="11305781" y="632615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/18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目次</a:t>
            </a:r>
            <a:endParaRPr lang="ja-JP" altLang="en-US" sz="32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DA44E973-B520-3C98-0C97-71D64D914803}"/>
              </a:ext>
            </a:extLst>
          </p:cNvPr>
          <p:cNvSpPr txBox="1">
            <a:spLocks/>
          </p:cNvSpPr>
          <p:nvPr/>
        </p:nvSpPr>
        <p:spPr>
          <a:xfrm>
            <a:off x="1041710" y="1427300"/>
            <a:ext cx="4774580" cy="5001459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H-58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概要</a:t>
            </a:r>
            <a:endParaRPr lang="en-GB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ミッション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altLang="ja-JP" sz="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取得データ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まとめ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3ADCCE48-8703-F8F7-3D7F-505C18CC8CDB}"/>
              </a:ext>
            </a:extLst>
          </p:cNvPr>
          <p:cNvSpPr txBox="1">
            <a:spLocks/>
          </p:cNvSpPr>
          <p:nvPr/>
        </p:nvSpPr>
        <p:spPr>
          <a:xfrm>
            <a:off x="4096637" y="1427863"/>
            <a:ext cx="4774580" cy="5001459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データ回収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つの方法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データフロー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81DA4E-1F63-2018-D11D-8C731981A7AA}"/>
              </a:ext>
            </a:extLst>
          </p:cNvPr>
          <p:cNvSpPr txBox="1">
            <a:spLocks/>
          </p:cNvSpPr>
          <p:nvPr/>
        </p:nvSpPr>
        <p:spPr>
          <a:xfrm>
            <a:off x="7495465" y="1432200"/>
            <a:ext cx="4774580" cy="5001459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課題と対策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容量不足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ダウンリンク速度不足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修正データフロー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一故障状態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二故障状態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水没対策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212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BB53EED6-5414-584C-8876-A365C8B8E7AE}"/>
              </a:ext>
            </a:extLst>
          </p:cNvPr>
          <p:cNvSpPr/>
          <p:nvPr/>
        </p:nvSpPr>
        <p:spPr>
          <a:xfrm>
            <a:off x="1404637" y="4699654"/>
            <a:ext cx="9621829" cy="15386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7C2DB021-73D8-9B0B-35F9-62F9EB5B8537}"/>
              </a:ext>
            </a:extLst>
          </p:cNvPr>
          <p:cNvSpPr/>
          <p:nvPr/>
        </p:nvSpPr>
        <p:spPr>
          <a:xfrm>
            <a:off x="1404638" y="3090622"/>
            <a:ext cx="9621829" cy="15386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8C055621-C04D-F8C3-7C1F-D3E0936FED7F}"/>
              </a:ext>
            </a:extLst>
          </p:cNvPr>
          <p:cNvSpPr/>
          <p:nvPr/>
        </p:nvSpPr>
        <p:spPr>
          <a:xfrm>
            <a:off x="1404638" y="1481590"/>
            <a:ext cx="9621829" cy="15386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課題と対策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一故障状態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CF71CA2-0FE9-C055-CA11-9AA9CF4F3B50}"/>
              </a:ext>
            </a:extLst>
          </p:cNvPr>
          <p:cNvSpPr txBox="1"/>
          <p:nvPr/>
        </p:nvSpPr>
        <p:spPr>
          <a:xfrm>
            <a:off x="11150289" y="6326156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19</a:t>
            </a:r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/21</a:t>
            </a: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33180E6F-1B0F-00D1-5E73-9899779C7BB7}"/>
              </a:ext>
            </a:extLst>
          </p:cNvPr>
          <p:cNvSpPr/>
          <p:nvPr/>
        </p:nvSpPr>
        <p:spPr>
          <a:xfrm>
            <a:off x="1900281" y="1913637"/>
            <a:ext cx="1798098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カード故障</a:t>
            </a:r>
            <a:endParaRPr kumimoji="1" lang="ja-JP" altLang="en-US" sz="20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7" name="コンテンツ プレースホルダー 2">
            <a:extLst>
              <a:ext uri="{FF2B5EF4-FFF2-40B4-BE49-F238E27FC236}">
                <a16:creationId xmlns:a16="http://schemas.microsoft.com/office/drawing/2014/main" id="{F4018C9F-F28E-53DA-E0A7-C8430B28A7F6}"/>
              </a:ext>
            </a:extLst>
          </p:cNvPr>
          <p:cNvSpPr txBox="1">
            <a:spLocks/>
          </p:cNvSpPr>
          <p:nvPr/>
        </p:nvSpPr>
        <p:spPr>
          <a:xfrm>
            <a:off x="4617269" y="1485218"/>
            <a:ext cx="2818832" cy="1409199"/>
          </a:xfrm>
          <a:prstGeom prst="rect">
            <a:avLst/>
          </a:prstGeom>
        </p:spPr>
        <p:txBody>
          <a:bodyPr vert="horz" lIns="91440" tIns="90000" rIns="91440" bIns="9000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 </a:t>
            </a: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(50Hz</a:t>
            </a:r>
            <a:r>
              <a:rPr lang="ja-JP" altLang="en-US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のみ</a:t>
            </a: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8" name="コンテンツ プレースホルダー 2">
            <a:extLst>
              <a:ext uri="{FF2B5EF4-FFF2-40B4-BE49-F238E27FC236}">
                <a16:creationId xmlns:a16="http://schemas.microsoft.com/office/drawing/2014/main" id="{C6A00213-7E16-24F0-7352-0D430DB9DAF3}"/>
              </a:ext>
            </a:extLst>
          </p:cNvPr>
          <p:cNvSpPr txBox="1">
            <a:spLocks/>
          </p:cNvSpPr>
          <p:nvPr/>
        </p:nvSpPr>
        <p:spPr>
          <a:xfrm>
            <a:off x="7844623" y="1481518"/>
            <a:ext cx="2818832" cy="1612051"/>
          </a:xfrm>
          <a:prstGeom prst="rect">
            <a:avLst/>
          </a:prstGeom>
        </p:spPr>
        <p:txBody>
          <a:bodyPr vert="horz" lIns="91440" tIns="90000" rIns="91440" bIns="9000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lang="ja-JP" altLang="en-US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 </a:t>
            </a: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燃焼中のみ</a:t>
            </a: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 </a:t>
            </a: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(10Hz</a:t>
            </a: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のみ</a:t>
            </a: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F4FD624-FA89-7F92-FBB8-BD6DA251E0FC}"/>
              </a:ext>
            </a:extLst>
          </p:cNvPr>
          <p:cNvSpPr/>
          <p:nvPr/>
        </p:nvSpPr>
        <p:spPr>
          <a:xfrm>
            <a:off x="4993951" y="3620467"/>
            <a:ext cx="2065467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  <a:r>
              <a:rPr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故障</a:t>
            </a:r>
            <a:endParaRPr kumimoji="1" lang="ja-JP" altLang="en-US" sz="20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0" name="コンテンツ プレースホルダー 2">
            <a:extLst>
              <a:ext uri="{FF2B5EF4-FFF2-40B4-BE49-F238E27FC236}">
                <a16:creationId xmlns:a16="http://schemas.microsoft.com/office/drawing/2014/main" id="{A847DD6C-F436-0EBD-5D8F-2B92AA7A52CC}"/>
              </a:ext>
            </a:extLst>
          </p:cNvPr>
          <p:cNvSpPr txBox="1">
            <a:spLocks/>
          </p:cNvSpPr>
          <p:nvPr/>
        </p:nvSpPr>
        <p:spPr>
          <a:xfrm>
            <a:off x="7844623" y="3090622"/>
            <a:ext cx="2818832" cy="1612051"/>
          </a:xfrm>
          <a:prstGeom prst="rect">
            <a:avLst/>
          </a:prstGeom>
        </p:spPr>
        <p:txBody>
          <a:bodyPr vert="horz" lIns="91440" tIns="90000" rIns="91440" bIns="9000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 </a:t>
            </a: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燃焼中のみ</a:t>
            </a: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 </a:t>
            </a: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(10Hz</a:t>
            </a: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のみ</a:t>
            </a: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1" name="コンテンツ プレースホルダー 2">
            <a:extLst>
              <a:ext uri="{FF2B5EF4-FFF2-40B4-BE49-F238E27FC236}">
                <a16:creationId xmlns:a16="http://schemas.microsoft.com/office/drawing/2014/main" id="{E2F8FA88-DBD5-7446-6970-A7EC517FA26A}"/>
              </a:ext>
            </a:extLst>
          </p:cNvPr>
          <p:cNvSpPr txBox="1">
            <a:spLocks/>
          </p:cNvSpPr>
          <p:nvPr/>
        </p:nvSpPr>
        <p:spPr>
          <a:xfrm>
            <a:off x="1389914" y="3090622"/>
            <a:ext cx="2818832" cy="1409199"/>
          </a:xfrm>
          <a:prstGeom prst="rect">
            <a:avLst/>
          </a:prstGeom>
        </p:spPr>
        <p:txBody>
          <a:bodyPr vert="horz" lIns="91440" tIns="90000" rIns="91440" bIns="9000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B6791087-04DE-3BBC-FBA4-5C93DB263947}"/>
              </a:ext>
            </a:extLst>
          </p:cNvPr>
          <p:cNvSpPr/>
          <p:nvPr/>
        </p:nvSpPr>
        <p:spPr>
          <a:xfrm>
            <a:off x="7970655" y="5133370"/>
            <a:ext cx="2566767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  <a:r>
              <a:rPr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故障</a:t>
            </a:r>
            <a:endParaRPr kumimoji="1" lang="ja-JP" altLang="en-US" sz="20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4" name="コンテンツ プレースホルダー 2">
            <a:extLst>
              <a:ext uri="{FF2B5EF4-FFF2-40B4-BE49-F238E27FC236}">
                <a16:creationId xmlns:a16="http://schemas.microsoft.com/office/drawing/2014/main" id="{32236D08-AE1D-C2EF-44CC-26DA37FF95B1}"/>
              </a:ext>
            </a:extLst>
          </p:cNvPr>
          <p:cNvSpPr txBox="1">
            <a:spLocks/>
          </p:cNvSpPr>
          <p:nvPr/>
        </p:nvSpPr>
        <p:spPr>
          <a:xfrm>
            <a:off x="1389914" y="4702673"/>
            <a:ext cx="2818832" cy="1409199"/>
          </a:xfrm>
          <a:prstGeom prst="rect">
            <a:avLst/>
          </a:prstGeom>
        </p:spPr>
        <p:txBody>
          <a:bodyPr vert="horz" lIns="91440" tIns="90000" rIns="91440" bIns="9000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5" name="コンテンツ プレースホルダー 2">
            <a:extLst>
              <a:ext uri="{FF2B5EF4-FFF2-40B4-BE49-F238E27FC236}">
                <a16:creationId xmlns:a16="http://schemas.microsoft.com/office/drawing/2014/main" id="{8CD6D63C-5968-CAD5-C9DA-ABB6293F5E1E}"/>
              </a:ext>
            </a:extLst>
          </p:cNvPr>
          <p:cNvSpPr txBox="1">
            <a:spLocks/>
          </p:cNvSpPr>
          <p:nvPr/>
        </p:nvSpPr>
        <p:spPr>
          <a:xfrm>
            <a:off x="4548038" y="4702671"/>
            <a:ext cx="2818832" cy="1409199"/>
          </a:xfrm>
          <a:prstGeom prst="rect">
            <a:avLst/>
          </a:prstGeom>
        </p:spPr>
        <p:txBody>
          <a:bodyPr vert="horz" lIns="91440" tIns="90000" rIns="91440" bIns="9000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 </a:t>
            </a: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(50Hz</a:t>
            </a: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のみ</a:t>
            </a: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0499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BB53EED6-5414-584C-8876-A365C8B8E7AE}"/>
              </a:ext>
            </a:extLst>
          </p:cNvPr>
          <p:cNvSpPr/>
          <p:nvPr/>
        </p:nvSpPr>
        <p:spPr>
          <a:xfrm>
            <a:off x="1404637" y="4699654"/>
            <a:ext cx="9621829" cy="15386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7C2DB021-73D8-9B0B-35F9-62F9EB5B8537}"/>
              </a:ext>
            </a:extLst>
          </p:cNvPr>
          <p:cNvSpPr/>
          <p:nvPr/>
        </p:nvSpPr>
        <p:spPr>
          <a:xfrm>
            <a:off x="1404638" y="3090622"/>
            <a:ext cx="9621829" cy="15386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8C055621-C04D-F8C3-7C1F-D3E0936FED7F}"/>
              </a:ext>
            </a:extLst>
          </p:cNvPr>
          <p:cNvSpPr/>
          <p:nvPr/>
        </p:nvSpPr>
        <p:spPr>
          <a:xfrm>
            <a:off x="1404638" y="1481590"/>
            <a:ext cx="9621829" cy="15386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課題と対策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二故障状態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CF71CA2-0FE9-C055-CA11-9AA9CF4F3B50}"/>
              </a:ext>
            </a:extLst>
          </p:cNvPr>
          <p:cNvSpPr txBox="1"/>
          <p:nvPr/>
        </p:nvSpPr>
        <p:spPr>
          <a:xfrm>
            <a:off x="11124641" y="6326156"/>
            <a:ext cx="883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</a:t>
            </a:r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/21</a:t>
            </a: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33180E6F-1B0F-00D1-5E73-9899779C7BB7}"/>
              </a:ext>
            </a:extLst>
          </p:cNvPr>
          <p:cNvSpPr/>
          <p:nvPr/>
        </p:nvSpPr>
        <p:spPr>
          <a:xfrm>
            <a:off x="1900281" y="1913637"/>
            <a:ext cx="1798098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カード故障</a:t>
            </a:r>
            <a:endParaRPr kumimoji="1" lang="ja-JP" altLang="en-US" sz="20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8" name="コンテンツ プレースホルダー 2">
            <a:extLst>
              <a:ext uri="{FF2B5EF4-FFF2-40B4-BE49-F238E27FC236}">
                <a16:creationId xmlns:a16="http://schemas.microsoft.com/office/drawing/2014/main" id="{C6A00213-7E16-24F0-7352-0D430DB9DAF3}"/>
              </a:ext>
            </a:extLst>
          </p:cNvPr>
          <p:cNvSpPr txBox="1">
            <a:spLocks/>
          </p:cNvSpPr>
          <p:nvPr/>
        </p:nvSpPr>
        <p:spPr>
          <a:xfrm>
            <a:off x="7844623" y="1481518"/>
            <a:ext cx="2818832" cy="1612051"/>
          </a:xfrm>
          <a:prstGeom prst="rect">
            <a:avLst/>
          </a:prstGeom>
        </p:spPr>
        <p:txBody>
          <a:bodyPr vert="horz" lIns="91440" tIns="90000" rIns="91440" bIns="9000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lang="ja-JP" altLang="en-US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 </a:t>
            </a: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燃焼中のみ</a:t>
            </a: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 </a:t>
            </a: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(10Hz</a:t>
            </a:r>
            <a:r>
              <a:rPr lang="ja-JP" altLang="en-US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のみ</a:t>
            </a: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F4FD624-FA89-7F92-FBB8-BD6DA251E0FC}"/>
              </a:ext>
            </a:extLst>
          </p:cNvPr>
          <p:cNvSpPr/>
          <p:nvPr/>
        </p:nvSpPr>
        <p:spPr>
          <a:xfrm>
            <a:off x="4993951" y="3620467"/>
            <a:ext cx="2065467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  <a:r>
              <a:rPr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故障</a:t>
            </a:r>
            <a:endParaRPr kumimoji="1" lang="ja-JP" altLang="en-US" sz="20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1" name="コンテンツ プレースホルダー 2">
            <a:extLst>
              <a:ext uri="{FF2B5EF4-FFF2-40B4-BE49-F238E27FC236}">
                <a16:creationId xmlns:a16="http://schemas.microsoft.com/office/drawing/2014/main" id="{E2F8FA88-DBD5-7446-6970-A7EC517FA26A}"/>
              </a:ext>
            </a:extLst>
          </p:cNvPr>
          <p:cNvSpPr txBox="1">
            <a:spLocks/>
          </p:cNvSpPr>
          <p:nvPr/>
        </p:nvSpPr>
        <p:spPr>
          <a:xfrm>
            <a:off x="1389914" y="3090622"/>
            <a:ext cx="2818832" cy="1409199"/>
          </a:xfrm>
          <a:prstGeom prst="rect">
            <a:avLst/>
          </a:prstGeom>
        </p:spPr>
        <p:txBody>
          <a:bodyPr vert="horz" lIns="91440" tIns="90000" rIns="91440" bIns="9000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B6791087-04DE-3BBC-FBA4-5C93DB263947}"/>
              </a:ext>
            </a:extLst>
          </p:cNvPr>
          <p:cNvSpPr/>
          <p:nvPr/>
        </p:nvSpPr>
        <p:spPr>
          <a:xfrm>
            <a:off x="7970655" y="5133370"/>
            <a:ext cx="2566767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  <a:r>
              <a:rPr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故障</a:t>
            </a:r>
            <a:endParaRPr kumimoji="1" lang="ja-JP" altLang="en-US" sz="20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5" name="コンテンツ プレースホルダー 2">
            <a:extLst>
              <a:ext uri="{FF2B5EF4-FFF2-40B4-BE49-F238E27FC236}">
                <a16:creationId xmlns:a16="http://schemas.microsoft.com/office/drawing/2014/main" id="{8CD6D63C-5968-CAD5-C9DA-ABB6293F5E1E}"/>
              </a:ext>
            </a:extLst>
          </p:cNvPr>
          <p:cNvSpPr txBox="1">
            <a:spLocks/>
          </p:cNvSpPr>
          <p:nvPr/>
        </p:nvSpPr>
        <p:spPr>
          <a:xfrm>
            <a:off x="4548038" y="4702671"/>
            <a:ext cx="2818832" cy="1409199"/>
          </a:xfrm>
          <a:prstGeom prst="rect">
            <a:avLst/>
          </a:prstGeom>
        </p:spPr>
        <p:txBody>
          <a:bodyPr vert="horz" lIns="91440" tIns="90000" rIns="91440" bIns="9000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 </a:t>
            </a: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(50Hz</a:t>
            </a:r>
            <a:r>
              <a:rPr lang="ja-JP" altLang="en-US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のみ</a:t>
            </a:r>
            <a:r>
              <a:rPr lang="en-US" altLang="ja-JP" sz="14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ja-JP" altLang="en-US" sz="1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  <a:endParaRPr lang="en-US" altLang="ja-JP" sz="1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D5BD6FD-968C-2FB2-A30D-4A5B836038D0}"/>
              </a:ext>
            </a:extLst>
          </p:cNvPr>
          <p:cNvSpPr/>
          <p:nvPr/>
        </p:nvSpPr>
        <p:spPr>
          <a:xfrm>
            <a:off x="5063266" y="1974740"/>
            <a:ext cx="2065467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EEPROM</a:t>
            </a:r>
            <a:r>
              <a:rPr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故障</a:t>
            </a:r>
            <a:endParaRPr kumimoji="1" lang="ja-JP" altLang="en-US" sz="20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07598C-4D09-8DCF-50D8-9B70BA8387F5}"/>
              </a:ext>
            </a:extLst>
          </p:cNvPr>
          <p:cNvSpPr/>
          <p:nvPr/>
        </p:nvSpPr>
        <p:spPr>
          <a:xfrm>
            <a:off x="7970654" y="3620467"/>
            <a:ext cx="2566767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</a:t>
            </a:r>
            <a:r>
              <a:rPr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故障</a:t>
            </a:r>
            <a:endParaRPr kumimoji="1" lang="ja-JP" altLang="en-US" sz="20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22D71D-7346-8270-A32A-2F68E17D555F}"/>
              </a:ext>
            </a:extLst>
          </p:cNvPr>
          <p:cNvSpPr/>
          <p:nvPr/>
        </p:nvSpPr>
        <p:spPr>
          <a:xfrm>
            <a:off x="1900281" y="5192804"/>
            <a:ext cx="1798098" cy="5523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カード故障</a:t>
            </a:r>
            <a:endParaRPr kumimoji="1" lang="ja-JP" altLang="en-US" sz="20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296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課題と対策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水没対策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6319660-FD04-966E-9D03-E67F6C0AFAB6}"/>
              </a:ext>
            </a:extLst>
          </p:cNvPr>
          <p:cNvSpPr txBox="1">
            <a:spLocks/>
          </p:cNvSpPr>
          <p:nvPr/>
        </p:nvSpPr>
        <p:spPr>
          <a:xfrm>
            <a:off x="986387" y="1271171"/>
            <a:ext cx="9806473" cy="2224504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sz="20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水密は搭載するものの、</a:t>
            </a:r>
            <a:r>
              <a:rPr lang="ja-JP" altLang="en-US" sz="20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機体破損による水没は可能性として大きい</a:t>
            </a:r>
            <a:endParaRPr lang="en-US" altLang="ja-JP" sz="2000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→ 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水没してもデータロストしない工夫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が必要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水没時に通電していなければ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カードも助かる可能性がある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76DEE084-1089-4BF1-CFA7-AED9DEE04693}"/>
              </a:ext>
            </a:extLst>
          </p:cNvPr>
          <p:cNvSpPr txBox="1">
            <a:spLocks/>
          </p:cNvSpPr>
          <p:nvPr/>
        </p:nvSpPr>
        <p:spPr>
          <a:xfrm>
            <a:off x="986387" y="3358511"/>
            <a:ext cx="9806473" cy="3328247"/>
          </a:xfrm>
          <a:prstGeom prst="rect">
            <a:avLst/>
          </a:prstGeom>
        </p:spPr>
        <p:txBody>
          <a:bodyPr vert="horz" lIns="91440" tIns="90000" rIns="91440" bIns="9000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着水衝撃を検知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して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, EEPROM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への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給電を停止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する</a:t>
            </a:r>
            <a:endParaRPr lang="en-US" altLang="ja-JP" sz="20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0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基板のエポキシ漬け</a:t>
            </a:r>
            <a:endParaRPr lang="en-US" altLang="ja-JP" sz="16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20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フォトカプラを使えば</a:t>
            </a:r>
            <a:r>
              <a:rPr lang="ja-JP" altLang="en-US" sz="16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電源系統を分離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できる</a:t>
            </a:r>
            <a:endParaRPr lang="en-US" altLang="ja-JP" sz="16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16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SD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カードは電力消費が大きい</a:t>
            </a: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(200mA)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ので電源系統を分離するメリットはある</a:t>
            </a:r>
            <a:endParaRPr lang="en-US" altLang="ja-JP" sz="16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endParaRPr lang="en-US" altLang="ja-JP" sz="16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回収後は直ちに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真水につける</a:t>
            </a:r>
            <a:endParaRPr lang="en-US" altLang="ja-JP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回収隊へ周知</a:t>
            </a:r>
            <a:endParaRPr lang="en-US" altLang="ja-JP" sz="16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精製水をもっていく</a:t>
            </a:r>
            <a:r>
              <a:rPr lang="en-US" altLang="ja-JP" sz="1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665371-2250-B881-21B0-FF4A9EFAD35F}"/>
              </a:ext>
            </a:extLst>
          </p:cNvPr>
          <p:cNvSpPr txBox="1"/>
          <p:nvPr/>
        </p:nvSpPr>
        <p:spPr>
          <a:xfrm>
            <a:off x="11150289" y="6326156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225539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4612ECE7-BCAF-6F1D-0E08-50835D957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15" y="2396192"/>
            <a:ext cx="5938970" cy="103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6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en-US" altLang="ja-JP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H-58</a:t>
            </a:r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概要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ミッション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DC0A66C9-E7B8-5FCE-B340-B7C5DA21CE83}"/>
              </a:ext>
            </a:extLst>
          </p:cNvPr>
          <p:cNvSpPr txBox="1">
            <a:spLocks/>
          </p:cNvSpPr>
          <p:nvPr/>
        </p:nvSpPr>
        <p:spPr>
          <a:xfrm>
            <a:off x="7114870" y="3286622"/>
            <a:ext cx="3481548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THR-F210L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AECF071-DAC2-91AB-E53E-FF084CD26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0586" y="3447809"/>
            <a:ext cx="350457" cy="400522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8216CD1D-679F-D96C-080A-3EFD783D73D9}"/>
              </a:ext>
            </a:extLst>
          </p:cNvPr>
          <p:cNvSpPr txBox="1">
            <a:spLocks/>
          </p:cNvSpPr>
          <p:nvPr/>
        </p:nvSpPr>
        <p:spPr>
          <a:xfrm>
            <a:off x="1812623" y="2579762"/>
            <a:ext cx="3557749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sz="32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能代宇宙イベント</a:t>
            </a:r>
            <a:endParaRPr lang="en-US" altLang="ja-JP" sz="32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9618744F-B7B5-22F9-687E-48A856B70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099" y="2606240"/>
            <a:ext cx="498762" cy="665017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F2459CD1-BBBD-C150-5B65-ED45CC86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099" y="4020795"/>
            <a:ext cx="498762" cy="570014"/>
          </a:xfrm>
          <a:prstGeom prst="rect">
            <a:avLst/>
          </a:prstGeom>
        </p:spPr>
      </p:pic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3D7E6AC6-1171-B390-5F14-5958D13C5992}"/>
              </a:ext>
            </a:extLst>
          </p:cNvPr>
          <p:cNvSpPr txBox="1">
            <a:spLocks/>
          </p:cNvSpPr>
          <p:nvPr/>
        </p:nvSpPr>
        <p:spPr>
          <a:xfrm>
            <a:off x="1810346" y="3976316"/>
            <a:ext cx="3557749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32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 sz="32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月 中旬</a:t>
            </a:r>
            <a:endParaRPr lang="en-US" altLang="ja-JP" sz="32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A6CE7B63-D4B0-FCF2-68B1-6C5837A24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0522" y="2728761"/>
            <a:ext cx="450587" cy="400522"/>
          </a:xfrm>
          <a:prstGeom prst="rect">
            <a:avLst/>
          </a:prstGeom>
        </p:spPr>
      </p:pic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9E5C0A05-507B-F9B6-D366-8D6C5ACB9F6F}"/>
              </a:ext>
            </a:extLst>
          </p:cNvPr>
          <p:cNvSpPr txBox="1">
            <a:spLocks/>
          </p:cNvSpPr>
          <p:nvPr/>
        </p:nvSpPr>
        <p:spPr>
          <a:xfrm>
            <a:off x="7114870" y="2563726"/>
            <a:ext cx="3481548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海打ち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FDFC71A3-ED46-CAF2-C014-AE09A34848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21039" y="4166857"/>
            <a:ext cx="523221" cy="523221"/>
          </a:xfrm>
          <a:prstGeom prst="rect">
            <a:avLst/>
          </a:prstGeom>
        </p:spPr>
      </p:pic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C6FC60D2-7424-967A-02D8-CFB69C01759B}"/>
              </a:ext>
            </a:extLst>
          </p:cNvPr>
          <p:cNvSpPr txBox="1">
            <a:spLocks/>
          </p:cNvSpPr>
          <p:nvPr/>
        </p:nvSpPr>
        <p:spPr>
          <a:xfrm>
            <a:off x="7114870" y="4067019"/>
            <a:ext cx="6113638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段階開傘 </a:t>
            </a: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or 2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段階開傘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C37586-37FE-EB14-4F7F-1994D9F25314}"/>
              </a:ext>
            </a:extLst>
          </p:cNvPr>
          <p:cNvSpPr txBox="1"/>
          <p:nvPr/>
        </p:nvSpPr>
        <p:spPr>
          <a:xfrm>
            <a:off x="11280133" y="6326156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2/18</a:t>
            </a:r>
          </a:p>
        </p:txBody>
      </p:sp>
    </p:spTree>
    <p:extLst>
      <p:ext uri="{BB962C8B-B14F-4D97-AF65-F5344CB8AC3E}">
        <p14:creationId xmlns:p14="http://schemas.microsoft.com/office/powerpoint/2010/main" val="236283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5524ABF-89AF-AF40-643A-84681C074390}"/>
              </a:ext>
            </a:extLst>
          </p:cNvPr>
          <p:cNvSpPr txBox="1">
            <a:spLocks/>
          </p:cNvSpPr>
          <p:nvPr/>
        </p:nvSpPr>
        <p:spPr>
          <a:xfrm>
            <a:off x="838200" y="1431636"/>
            <a:ext cx="5181600" cy="4745327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en-US" altLang="ja-JP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H-58</a:t>
            </a:r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概要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DC0A66C9-E7B8-5FCE-B340-B7C5DA21CE83}"/>
              </a:ext>
            </a:extLst>
          </p:cNvPr>
          <p:cNvSpPr txBox="1">
            <a:spLocks/>
          </p:cNvSpPr>
          <p:nvPr/>
        </p:nvSpPr>
        <p:spPr>
          <a:xfrm>
            <a:off x="886927" y="1242588"/>
            <a:ext cx="9806473" cy="2507319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段階開傘の場合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落下速度が速く、着水時に機体破損のリスクが高い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→ 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水密の破損によるデータロスト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の可能性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9306541B-0B38-A529-9924-C3280B0F4D24}"/>
              </a:ext>
            </a:extLst>
          </p:cNvPr>
          <p:cNvSpPr txBox="1">
            <a:spLocks/>
          </p:cNvSpPr>
          <p:nvPr/>
        </p:nvSpPr>
        <p:spPr>
          <a:xfrm>
            <a:off x="838200" y="3529068"/>
            <a:ext cx="9806473" cy="2507319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海打ちなので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どうしても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水没のリスク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がある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→ 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ダウンリンクを重用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する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→ </a:t>
            </a:r>
            <a:r>
              <a:rPr lang="ja-JP" altLang="en-US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水没に耐えられる</a:t>
            </a:r>
            <a:r>
              <a:rPr lang="ja-JP" altLang="en-US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電気的設計</a:t>
            </a:r>
            <a:endParaRPr lang="en-US" altLang="ja-JP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7591E9F-EB54-A9A3-F434-71BB45D633E6}"/>
              </a:ext>
            </a:extLst>
          </p:cNvPr>
          <p:cNvSpPr txBox="1"/>
          <p:nvPr/>
        </p:nvSpPr>
        <p:spPr>
          <a:xfrm>
            <a:off x="11280133" y="6326156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3/18</a:t>
            </a:r>
          </a:p>
        </p:txBody>
      </p:sp>
    </p:spTree>
    <p:extLst>
      <p:ext uri="{BB962C8B-B14F-4D97-AF65-F5344CB8AC3E}">
        <p14:creationId xmlns:p14="http://schemas.microsoft.com/office/powerpoint/2010/main" val="35062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取得データ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1kHz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8E047B58-A805-F326-E5A2-6B20D6A042C7}"/>
              </a:ext>
            </a:extLst>
          </p:cNvPr>
          <p:cNvSpPr txBox="1">
            <a:spLocks/>
          </p:cNvSpPr>
          <p:nvPr/>
        </p:nvSpPr>
        <p:spPr>
          <a:xfrm>
            <a:off x="886927" y="1240033"/>
            <a:ext cx="9806473" cy="1516785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H-58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における</a:t>
            </a:r>
            <a:r>
              <a:rPr lang="ja-JP" altLang="en-US" sz="2800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搭載計器の主要なミッション</a:t>
            </a:r>
            <a:r>
              <a:rPr lang="ja-JP" altLang="en-US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の一つ</a:t>
            </a:r>
            <a:endParaRPr lang="en-US" altLang="ja-JP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1" algn="l">
              <a:lnSpc>
                <a:spcPct val="100000"/>
              </a:lnSpc>
            </a:pPr>
            <a:r>
              <a:rPr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燃焼解析に使う</a:t>
            </a:r>
            <a:endParaRPr lang="en-US" altLang="ja-JP" sz="24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l">
              <a:lnSpc>
                <a:spcPct val="100000"/>
              </a:lnSpc>
            </a:pP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aphicFrame>
        <p:nvGraphicFramePr>
          <p:cNvPr id="7" name="表 9">
            <a:extLst>
              <a:ext uri="{FF2B5EF4-FFF2-40B4-BE49-F238E27FC236}">
                <a16:creationId xmlns:a16="http://schemas.microsoft.com/office/drawing/2014/main" id="{DC3ABC46-08C8-1A81-F838-1B85A10DE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40119"/>
              </p:ext>
            </p:extLst>
          </p:nvPr>
        </p:nvGraphicFramePr>
        <p:xfrm>
          <a:off x="1498600" y="3371513"/>
          <a:ext cx="9194800" cy="933714"/>
        </p:xfrm>
        <a:graphic>
          <a:graphicData uri="http://schemas.openxmlformats.org/drawingml/2006/table">
            <a:tbl>
              <a:tblPr firstRow="1" bandRow="1">
                <a:solidFill>
                  <a:srgbClr val="222222"/>
                </a:solidFill>
                <a:tableStyleId>{5C22544A-7EE6-4342-B048-85BDC9FD1C3A}</a:tableStyleId>
              </a:tblPr>
              <a:tblGrid>
                <a:gridCol w="1838960">
                  <a:extLst>
                    <a:ext uri="{9D8B030D-6E8A-4147-A177-3AD203B41FA5}">
                      <a16:colId xmlns:a16="http://schemas.microsoft.com/office/drawing/2014/main" val="3382640173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3602495278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1547531776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729366853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2689493384"/>
                    </a:ext>
                  </a:extLst>
                </a:gridCol>
              </a:tblGrid>
              <a:tr h="46685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センサ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計測レート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要求通信速度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1342"/>
                  </a:ext>
                </a:extLst>
              </a:tr>
              <a:tr h="466857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ADXL375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加速度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1kHz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 * 3Axis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6kBps</a:t>
                      </a:r>
                      <a:endParaRPr kumimoji="1" lang="ja-JP" altLang="en-US" b="1" dirty="0">
                        <a:solidFill>
                          <a:srgbClr val="F19557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15827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3BC816D-EF25-5639-8793-79ECBE755E0E}"/>
              </a:ext>
            </a:extLst>
          </p:cNvPr>
          <p:cNvSpPr txBox="1"/>
          <p:nvPr/>
        </p:nvSpPr>
        <p:spPr>
          <a:xfrm>
            <a:off x="11280133" y="6326156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4/18</a:t>
            </a:r>
          </a:p>
        </p:txBody>
      </p:sp>
    </p:spTree>
    <p:extLst>
      <p:ext uri="{BB962C8B-B14F-4D97-AF65-F5344CB8AC3E}">
        <p14:creationId xmlns:p14="http://schemas.microsoft.com/office/powerpoint/2010/main" val="80218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取得データ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</a:p>
        </p:txBody>
      </p:sp>
      <p:graphicFrame>
        <p:nvGraphicFramePr>
          <p:cNvPr id="6" name="表 9">
            <a:extLst>
              <a:ext uri="{FF2B5EF4-FFF2-40B4-BE49-F238E27FC236}">
                <a16:creationId xmlns:a16="http://schemas.microsoft.com/office/drawing/2014/main" id="{14B3DE40-66C0-9B5E-9B7B-485A33982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247"/>
              </p:ext>
            </p:extLst>
          </p:nvPr>
        </p:nvGraphicFramePr>
        <p:xfrm>
          <a:off x="1498600" y="1703442"/>
          <a:ext cx="9194800" cy="4201713"/>
        </p:xfrm>
        <a:graphic>
          <a:graphicData uri="http://schemas.openxmlformats.org/drawingml/2006/table">
            <a:tbl>
              <a:tblPr firstRow="1" bandRow="1">
                <a:solidFill>
                  <a:srgbClr val="222222"/>
                </a:solidFill>
                <a:tableStyleId>{5C22544A-7EE6-4342-B048-85BDC9FD1C3A}</a:tableStyleId>
              </a:tblPr>
              <a:tblGrid>
                <a:gridCol w="1838960">
                  <a:extLst>
                    <a:ext uri="{9D8B030D-6E8A-4147-A177-3AD203B41FA5}">
                      <a16:colId xmlns:a16="http://schemas.microsoft.com/office/drawing/2014/main" val="3382640173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3602495278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1547531776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729366853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2689493384"/>
                    </a:ext>
                  </a:extLst>
                </a:gridCol>
              </a:tblGrid>
              <a:tr h="46685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センサ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計測レート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要求通信速度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1342"/>
                  </a:ext>
                </a:extLst>
              </a:tr>
              <a:tr h="466857">
                <a:tc rowSpan="3"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BNO055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加速度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 * 3Axis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600Bps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15827"/>
                  </a:ext>
                </a:extLst>
              </a:tr>
              <a:tr h="466857">
                <a:tc vMerge="1"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角速度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 * 3Axis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600Bps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732856"/>
                  </a:ext>
                </a:extLst>
              </a:tr>
              <a:tr h="466857">
                <a:tc vMerge="1"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地磁気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 * 3Axis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120Bps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71864"/>
                  </a:ext>
                </a:extLst>
              </a:tr>
              <a:tr h="466857">
                <a:tc rowSpan="4"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BNO055</a:t>
                      </a:r>
                    </a:p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(NDOF)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クオータニオン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 * 4Axis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８</a:t>
                      </a:r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00Bps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562292"/>
                  </a:ext>
                </a:extLst>
              </a:tr>
              <a:tr h="466857">
                <a:tc vMerge="1"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重力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 * 3Axis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600Bps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953660"/>
                  </a:ext>
                </a:extLst>
              </a:tr>
              <a:tr h="466857">
                <a:tc vMerge="1"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線形加速度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 * 3Axis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600Bps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7211"/>
                  </a:ext>
                </a:extLst>
              </a:tr>
              <a:tr h="466857">
                <a:tc vMerge="1"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姿勢角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 * 3Axis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600Bps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914804"/>
                  </a:ext>
                </a:extLst>
              </a:tr>
              <a:tr h="466857"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算出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速度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 * 3Axis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600Bps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03256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F67E9B-9A6D-D98A-6B30-727EF1D54F02}"/>
              </a:ext>
            </a:extLst>
          </p:cNvPr>
          <p:cNvSpPr txBox="1"/>
          <p:nvPr/>
        </p:nvSpPr>
        <p:spPr>
          <a:xfrm>
            <a:off x="11280133" y="6326156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5/18</a:t>
            </a:r>
          </a:p>
        </p:txBody>
      </p:sp>
    </p:spTree>
    <p:extLst>
      <p:ext uri="{BB962C8B-B14F-4D97-AF65-F5344CB8AC3E}">
        <p14:creationId xmlns:p14="http://schemas.microsoft.com/office/powerpoint/2010/main" val="397721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5524ABF-89AF-AF40-643A-84681C074390}"/>
              </a:ext>
            </a:extLst>
          </p:cNvPr>
          <p:cNvSpPr txBox="1">
            <a:spLocks/>
          </p:cNvSpPr>
          <p:nvPr/>
        </p:nvSpPr>
        <p:spPr>
          <a:xfrm>
            <a:off x="838200" y="1431636"/>
            <a:ext cx="5181600" cy="4745327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取得データ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</a:p>
        </p:txBody>
      </p:sp>
      <p:graphicFrame>
        <p:nvGraphicFramePr>
          <p:cNvPr id="6" name="表 9">
            <a:extLst>
              <a:ext uri="{FF2B5EF4-FFF2-40B4-BE49-F238E27FC236}">
                <a16:creationId xmlns:a16="http://schemas.microsoft.com/office/drawing/2014/main" id="{32CEC193-AB76-B626-DBBD-F76E7671D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121521"/>
              </p:ext>
            </p:extLst>
          </p:nvPr>
        </p:nvGraphicFramePr>
        <p:xfrm>
          <a:off x="1498600" y="2495286"/>
          <a:ext cx="9194800" cy="1867428"/>
        </p:xfrm>
        <a:graphic>
          <a:graphicData uri="http://schemas.openxmlformats.org/drawingml/2006/table">
            <a:tbl>
              <a:tblPr firstRow="1" bandRow="1">
                <a:solidFill>
                  <a:srgbClr val="222222"/>
                </a:solidFill>
                <a:tableStyleId>{5C22544A-7EE6-4342-B048-85BDC9FD1C3A}</a:tableStyleId>
              </a:tblPr>
              <a:tblGrid>
                <a:gridCol w="1838960">
                  <a:extLst>
                    <a:ext uri="{9D8B030D-6E8A-4147-A177-3AD203B41FA5}">
                      <a16:colId xmlns:a16="http://schemas.microsoft.com/office/drawing/2014/main" val="3382640173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3602495278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1547531776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729366853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2689493384"/>
                    </a:ext>
                  </a:extLst>
                </a:gridCol>
              </a:tblGrid>
              <a:tr h="46685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センサ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計測レート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要求通信速度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1342"/>
                  </a:ext>
                </a:extLst>
              </a:tr>
              <a:tr h="466857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LPS33HW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気圧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50Hz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15827"/>
                  </a:ext>
                </a:extLst>
              </a:tr>
              <a:tr h="466857"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サーミスタ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気温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562292"/>
                  </a:ext>
                </a:extLst>
              </a:tr>
              <a:tr h="466857"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算出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高度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50Hz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03256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72702F-0D67-C62B-3EFC-1807957029DB}"/>
              </a:ext>
            </a:extLst>
          </p:cNvPr>
          <p:cNvSpPr txBox="1"/>
          <p:nvPr/>
        </p:nvSpPr>
        <p:spPr>
          <a:xfrm>
            <a:off x="11280133" y="6326156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6/18</a:t>
            </a:r>
          </a:p>
        </p:txBody>
      </p:sp>
    </p:spTree>
    <p:extLst>
      <p:ext uri="{BB962C8B-B14F-4D97-AF65-F5344CB8AC3E}">
        <p14:creationId xmlns:p14="http://schemas.microsoft.com/office/powerpoint/2010/main" val="8916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5524ABF-89AF-AF40-643A-84681C074390}"/>
              </a:ext>
            </a:extLst>
          </p:cNvPr>
          <p:cNvSpPr txBox="1">
            <a:spLocks/>
          </p:cNvSpPr>
          <p:nvPr/>
        </p:nvSpPr>
        <p:spPr>
          <a:xfrm>
            <a:off x="838200" y="1431636"/>
            <a:ext cx="5181600" cy="4745327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取得データ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</a:p>
        </p:txBody>
      </p:sp>
      <p:graphicFrame>
        <p:nvGraphicFramePr>
          <p:cNvPr id="5" name="表 9">
            <a:extLst>
              <a:ext uri="{FF2B5EF4-FFF2-40B4-BE49-F238E27FC236}">
                <a16:creationId xmlns:a16="http://schemas.microsoft.com/office/drawing/2014/main" id="{77DDA271-B486-A093-F9DE-68FD52D0B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593361"/>
              </p:ext>
            </p:extLst>
          </p:nvPr>
        </p:nvGraphicFramePr>
        <p:xfrm>
          <a:off x="1498600" y="2495286"/>
          <a:ext cx="9194800" cy="3267999"/>
        </p:xfrm>
        <a:graphic>
          <a:graphicData uri="http://schemas.openxmlformats.org/drawingml/2006/table">
            <a:tbl>
              <a:tblPr firstRow="1" bandRow="1">
                <a:solidFill>
                  <a:srgbClr val="222222"/>
                </a:solidFill>
                <a:tableStyleId>{5C22544A-7EE6-4342-B048-85BDC9FD1C3A}</a:tableStyleId>
              </a:tblPr>
              <a:tblGrid>
                <a:gridCol w="1838960">
                  <a:extLst>
                    <a:ext uri="{9D8B030D-6E8A-4147-A177-3AD203B41FA5}">
                      <a16:colId xmlns:a16="http://schemas.microsoft.com/office/drawing/2014/main" val="3382640173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3602495278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1547531776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729366853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2689493384"/>
                    </a:ext>
                  </a:extLst>
                </a:gridCol>
              </a:tblGrid>
              <a:tr h="46685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センサ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計測レート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要求通信速度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1342"/>
                  </a:ext>
                </a:extLst>
              </a:tr>
              <a:tr h="466857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SAM-M8Q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GNSS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6B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60Bps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15827"/>
                  </a:ext>
                </a:extLst>
              </a:tr>
              <a:tr h="466857">
                <a:tc rowSpan="5"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電圧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200434"/>
                  </a:ext>
                </a:extLst>
              </a:tr>
              <a:tr h="466857">
                <a:tc vMerge="1"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経過時間</a:t>
                      </a:r>
                      <a:endParaRPr kumimoji="1" lang="en-US" altLang="ja-JP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100Hz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200Bps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65594"/>
                  </a:ext>
                </a:extLst>
              </a:tr>
              <a:tr h="466857">
                <a:tc vMerge="1"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フライトモード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1B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562292"/>
                  </a:ext>
                </a:extLst>
              </a:tr>
              <a:tr h="466857">
                <a:tc vMerge="1"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ステータス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4B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8Bps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03256"/>
                  </a:ext>
                </a:extLst>
              </a:tr>
              <a:tr h="466857">
                <a:tc vMerge="1"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1212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イベント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1Hz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1B</a:t>
                      </a:r>
                      <a:endParaRPr kumimoji="1" lang="ja-JP" altLang="en-US" dirty="0">
                        <a:solidFill>
                          <a:schemeClr val="bg1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>
                          <a:solidFill>
                            <a:srgbClr val="F19557"/>
                          </a:solidFill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1Bps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1D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6608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DF47F6-8B10-5BFC-A241-33D6E4492AF0}"/>
              </a:ext>
            </a:extLst>
          </p:cNvPr>
          <p:cNvSpPr txBox="1"/>
          <p:nvPr/>
        </p:nvSpPr>
        <p:spPr>
          <a:xfrm>
            <a:off x="11280133" y="6326156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7/18</a:t>
            </a:r>
          </a:p>
        </p:txBody>
      </p:sp>
    </p:spTree>
    <p:extLst>
      <p:ext uri="{BB962C8B-B14F-4D97-AF65-F5344CB8AC3E}">
        <p14:creationId xmlns:p14="http://schemas.microsoft.com/office/powerpoint/2010/main" val="388664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8B6D0-410A-88F7-2F1B-020CD49A8318}"/>
              </a:ext>
            </a:extLst>
          </p:cNvPr>
          <p:cNvSpPr/>
          <p:nvPr/>
        </p:nvSpPr>
        <p:spPr>
          <a:xfrm>
            <a:off x="0" y="977385"/>
            <a:ext cx="12192000" cy="45719"/>
          </a:xfrm>
          <a:prstGeom prst="rect">
            <a:avLst/>
          </a:prstGeom>
          <a:solidFill>
            <a:srgbClr val="004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6495CF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448F5B-D680-D158-606F-09218ABA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288177"/>
            <a:ext cx="2953372" cy="51360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134EF02-D28A-A899-8D50-380ED8087151}"/>
              </a:ext>
            </a:extLst>
          </p:cNvPr>
          <p:cNvSpPr txBox="1">
            <a:spLocks/>
          </p:cNvSpPr>
          <p:nvPr/>
        </p:nvSpPr>
        <p:spPr>
          <a:xfrm>
            <a:off x="163862" y="112571"/>
            <a:ext cx="10432556" cy="87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取得データ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 </a:t>
            </a: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まとめ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F0B2A7-CE78-E6CD-8DDF-DB658A9B9E32}"/>
              </a:ext>
            </a:extLst>
          </p:cNvPr>
          <p:cNvSpPr/>
          <p:nvPr/>
        </p:nvSpPr>
        <p:spPr>
          <a:xfrm>
            <a:off x="1498600" y="2124370"/>
            <a:ext cx="2412997" cy="7657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1kHz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加速度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DF04A8-05FE-88FE-130D-810EFB985668}"/>
              </a:ext>
            </a:extLst>
          </p:cNvPr>
          <p:cNvSpPr/>
          <p:nvPr/>
        </p:nvSpPr>
        <p:spPr>
          <a:xfrm>
            <a:off x="1498599" y="3176043"/>
            <a:ext cx="2412997" cy="7657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慣性情報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A3D3F33-D7F0-E1C3-6BF0-262DAA35D95D}"/>
              </a:ext>
            </a:extLst>
          </p:cNvPr>
          <p:cNvSpPr/>
          <p:nvPr/>
        </p:nvSpPr>
        <p:spPr>
          <a:xfrm>
            <a:off x="1498598" y="4227716"/>
            <a:ext cx="2412999" cy="7657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高度情報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B5E2A23-4B4A-0370-B16B-6C920B1A7212}"/>
              </a:ext>
            </a:extLst>
          </p:cNvPr>
          <p:cNvSpPr/>
          <p:nvPr/>
        </p:nvSpPr>
        <p:spPr>
          <a:xfrm>
            <a:off x="1498598" y="5279389"/>
            <a:ext cx="2412999" cy="765760"/>
          </a:xfrm>
          <a:prstGeom prst="rect">
            <a:avLst/>
          </a:prstGeom>
          <a:solidFill>
            <a:srgbClr val="1D1D1D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制御情報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ACE7ED53-CF7A-FFDC-0493-DFE1BE7053FB}"/>
              </a:ext>
            </a:extLst>
          </p:cNvPr>
          <p:cNvSpPr txBox="1">
            <a:spLocks/>
          </p:cNvSpPr>
          <p:nvPr/>
        </p:nvSpPr>
        <p:spPr>
          <a:xfrm>
            <a:off x="4180564" y="2148958"/>
            <a:ext cx="2563136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ja-JP" sz="32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</a:t>
            </a:r>
            <a:r>
              <a:rPr lang="en-US" altLang="ja-JP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2A8B16DF-728B-97D6-E67B-313A186DFCA3}"/>
              </a:ext>
            </a:extLst>
          </p:cNvPr>
          <p:cNvSpPr txBox="1">
            <a:spLocks/>
          </p:cNvSpPr>
          <p:nvPr/>
        </p:nvSpPr>
        <p:spPr>
          <a:xfrm>
            <a:off x="4180564" y="3177631"/>
            <a:ext cx="2563136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ja-JP" sz="32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4.52</a:t>
            </a:r>
            <a:r>
              <a:rPr lang="en-US" altLang="ja-JP" sz="24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kBps</a:t>
            </a:r>
            <a:endParaRPr lang="en-US" altLang="ja-JP" sz="3200" b="1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6128B9CE-575C-60F3-8414-FA72639BEEC4}"/>
              </a:ext>
            </a:extLst>
          </p:cNvPr>
          <p:cNvSpPr txBox="1">
            <a:spLocks/>
          </p:cNvSpPr>
          <p:nvPr/>
        </p:nvSpPr>
        <p:spPr>
          <a:xfrm>
            <a:off x="4180564" y="4249148"/>
            <a:ext cx="2563136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ja-JP" sz="32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204</a:t>
            </a:r>
            <a:r>
              <a:rPr lang="en-US" altLang="ja-JP" sz="24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  <a:endParaRPr lang="en-US" altLang="ja-JP" sz="3200" b="1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83C8D031-D595-4512-E8C4-419E7870E17A}"/>
              </a:ext>
            </a:extLst>
          </p:cNvPr>
          <p:cNvSpPr txBox="1">
            <a:spLocks/>
          </p:cNvSpPr>
          <p:nvPr/>
        </p:nvSpPr>
        <p:spPr>
          <a:xfrm>
            <a:off x="4180564" y="5300467"/>
            <a:ext cx="2563136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ja-JP" sz="32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291</a:t>
            </a:r>
            <a:r>
              <a:rPr lang="en-US" altLang="ja-JP" sz="24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Bps</a:t>
            </a:r>
            <a:endParaRPr lang="en-US" altLang="ja-JP" sz="3200" b="1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A7E8BF30-81AA-C8B2-99B8-8ADF6513AC39}"/>
              </a:ext>
            </a:extLst>
          </p:cNvPr>
          <p:cNvSpPr txBox="1">
            <a:spLocks/>
          </p:cNvSpPr>
          <p:nvPr/>
        </p:nvSpPr>
        <p:spPr>
          <a:xfrm>
            <a:off x="4180564" y="1326159"/>
            <a:ext cx="3083836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要求通信速度</a:t>
            </a:r>
            <a:endParaRPr lang="en-US" altLang="ja-JP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334DD14D-CD4F-8190-4A3E-D43E34BA3123}"/>
              </a:ext>
            </a:extLst>
          </p:cNvPr>
          <p:cNvSpPr txBox="1">
            <a:spLocks/>
          </p:cNvSpPr>
          <p:nvPr/>
        </p:nvSpPr>
        <p:spPr>
          <a:xfrm>
            <a:off x="7264400" y="2170744"/>
            <a:ext cx="2563136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ja-JP" sz="32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1.08</a:t>
            </a:r>
            <a:r>
              <a:rPr lang="en-US" altLang="ja-JP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MB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2FA26111-21D0-2E7B-650C-55603D9AD4EE}"/>
              </a:ext>
            </a:extLst>
          </p:cNvPr>
          <p:cNvSpPr txBox="1">
            <a:spLocks/>
          </p:cNvSpPr>
          <p:nvPr/>
        </p:nvSpPr>
        <p:spPr>
          <a:xfrm>
            <a:off x="7264400" y="3199417"/>
            <a:ext cx="2563136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ja-JP" sz="32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813</a:t>
            </a:r>
            <a:r>
              <a:rPr lang="en-US" altLang="ja-JP" sz="24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  <a:endParaRPr lang="en-US" altLang="ja-JP" sz="3200" b="1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764013C5-6FF5-2EA5-9C14-AA1FD7230C14}"/>
              </a:ext>
            </a:extLst>
          </p:cNvPr>
          <p:cNvSpPr txBox="1">
            <a:spLocks/>
          </p:cNvSpPr>
          <p:nvPr/>
        </p:nvSpPr>
        <p:spPr>
          <a:xfrm>
            <a:off x="7264400" y="4270934"/>
            <a:ext cx="2563136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ja-JP" sz="32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36.72</a:t>
            </a:r>
            <a:r>
              <a:rPr lang="en-US" altLang="ja-JP" sz="24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  <a:endParaRPr lang="en-US" altLang="ja-JP" sz="3200" b="1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861A3257-416F-96A8-3786-23F3ECC9653A}"/>
              </a:ext>
            </a:extLst>
          </p:cNvPr>
          <p:cNvSpPr txBox="1">
            <a:spLocks/>
          </p:cNvSpPr>
          <p:nvPr/>
        </p:nvSpPr>
        <p:spPr>
          <a:xfrm>
            <a:off x="7264400" y="5322253"/>
            <a:ext cx="2563136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ja-JP" sz="32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52.38</a:t>
            </a:r>
            <a:r>
              <a:rPr lang="en-US" altLang="ja-JP" sz="2400" b="1" dirty="0">
                <a:solidFill>
                  <a:srgbClr val="F1955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kB</a:t>
            </a:r>
            <a:endParaRPr lang="en-US" altLang="ja-JP" sz="3200" b="1" dirty="0">
              <a:solidFill>
                <a:srgbClr val="F19557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1998A1BE-A168-58D1-EA85-1CB7F2D785B8}"/>
              </a:ext>
            </a:extLst>
          </p:cNvPr>
          <p:cNvSpPr txBox="1">
            <a:spLocks/>
          </p:cNvSpPr>
          <p:nvPr/>
        </p:nvSpPr>
        <p:spPr>
          <a:xfrm>
            <a:off x="7264400" y="1347945"/>
            <a:ext cx="3083836" cy="722896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ja-JP" altLang="en-US" sz="32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容量</a:t>
            </a:r>
            <a:r>
              <a:rPr lang="en-US" altLang="ja-JP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(180sec)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F224FBA-8F6D-C28B-AE50-253C5035B6C5}"/>
              </a:ext>
            </a:extLst>
          </p:cNvPr>
          <p:cNvSpPr txBox="1"/>
          <p:nvPr/>
        </p:nvSpPr>
        <p:spPr>
          <a:xfrm>
            <a:off x="11280133" y="6326156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6C6C6C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8/18</a:t>
            </a:r>
          </a:p>
        </p:txBody>
      </p:sp>
    </p:spTree>
    <p:extLst>
      <p:ext uri="{BB962C8B-B14F-4D97-AF65-F5344CB8AC3E}">
        <p14:creationId xmlns:p14="http://schemas.microsoft.com/office/powerpoint/2010/main" val="121614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1223</Words>
  <Application>Microsoft Office PowerPoint</Application>
  <PresentationFormat>ワイド画面</PresentationFormat>
  <Paragraphs>396</Paragraphs>
  <Slides>23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BIZ UDPゴシック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wai wai</dc:creator>
  <cp:lastModifiedBy>wai wai</cp:lastModifiedBy>
  <cp:revision>22</cp:revision>
  <dcterms:created xsi:type="dcterms:W3CDTF">2023-04-16T09:48:21Z</dcterms:created>
  <dcterms:modified xsi:type="dcterms:W3CDTF">2023-04-16T16:34:07Z</dcterms:modified>
</cp:coreProperties>
</file>